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Lst>
  <p:notesMasterIdLst>
    <p:notesMasterId r:id="rId83"/>
  </p:notesMasterIdLst>
  <p:sldIdLst>
    <p:sldId id="310" r:id="rId2"/>
    <p:sldId id="257" r:id="rId3"/>
    <p:sldId id="324" r:id="rId4"/>
    <p:sldId id="290" r:id="rId5"/>
    <p:sldId id="382" r:id="rId6"/>
    <p:sldId id="383" r:id="rId7"/>
    <p:sldId id="289" r:id="rId8"/>
    <p:sldId id="259" r:id="rId9"/>
    <p:sldId id="358" r:id="rId10"/>
    <p:sldId id="359" r:id="rId11"/>
    <p:sldId id="360" r:id="rId12"/>
    <p:sldId id="361" r:id="rId13"/>
    <p:sldId id="261" r:id="rId14"/>
    <p:sldId id="264" r:id="rId15"/>
    <p:sldId id="278" r:id="rId16"/>
    <p:sldId id="279" r:id="rId17"/>
    <p:sldId id="384" r:id="rId18"/>
    <p:sldId id="385" r:id="rId19"/>
    <p:sldId id="281" r:id="rId20"/>
    <p:sldId id="386" r:id="rId21"/>
    <p:sldId id="387" r:id="rId22"/>
    <p:sldId id="388" r:id="rId23"/>
    <p:sldId id="390" r:id="rId24"/>
    <p:sldId id="389" r:id="rId25"/>
    <p:sldId id="391" r:id="rId26"/>
    <p:sldId id="392" r:id="rId27"/>
    <p:sldId id="393" r:id="rId28"/>
    <p:sldId id="394" r:id="rId29"/>
    <p:sldId id="395" r:id="rId30"/>
    <p:sldId id="397" r:id="rId31"/>
    <p:sldId id="398" r:id="rId32"/>
    <p:sldId id="399" r:id="rId33"/>
    <p:sldId id="400" r:id="rId34"/>
    <p:sldId id="401" r:id="rId35"/>
    <p:sldId id="402" r:id="rId36"/>
    <p:sldId id="403" r:id="rId37"/>
    <p:sldId id="404" r:id="rId38"/>
    <p:sldId id="405" r:id="rId39"/>
    <p:sldId id="406" r:id="rId40"/>
    <p:sldId id="407" r:id="rId41"/>
    <p:sldId id="408" r:id="rId42"/>
    <p:sldId id="409" r:id="rId43"/>
    <p:sldId id="410" r:id="rId44"/>
    <p:sldId id="411" r:id="rId45"/>
    <p:sldId id="412" r:id="rId46"/>
    <p:sldId id="413" r:id="rId47"/>
    <p:sldId id="414" r:id="rId48"/>
    <p:sldId id="415" r:id="rId49"/>
    <p:sldId id="416" r:id="rId50"/>
    <p:sldId id="417" r:id="rId51"/>
    <p:sldId id="418" r:id="rId52"/>
    <p:sldId id="419" r:id="rId53"/>
    <p:sldId id="420" r:id="rId54"/>
    <p:sldId id="421" r:id="rId55"/>
    <p:sldId id="422" r:id="rId56"/>
    <p:sldId id="423" r:id="rId57"/>
    <p:sldId id="424" r:id="rId58"/>
    <p:sldId id="425" r:id="rId59"/>
    <p:sldId id="426" r:id="rId60"/>
    <p:sldId id="427" r:id="rId61"/>
    <p:sldId id="428" r:id="rId62"/>
    <p:sldId id="327" r:id="rId63"/>
    <p:sldId id="328" r:id="rId64"/>
    <p:sldId id="329" r:id="rId65"/>
    <p:sldId id="330" r:id="rId66"/>
    <p:sldId id="331" r:id="rId67"/>
    <p:sldId id="332" r:id="rId68"/>
    <p:sldId id="333" r:id="rId69"/>
    <p:sldId id="334" r:id="rId70"/>
    <p:sldId id="336" r:id="rId71"/>
    <p:sldId id="344" r:id="rId72"/>
    <p:sldId id="348" r:id="rId73"/>
    <p:sldId id="349" r:id="rId74"/>
    <p:sldId id="350" r:id="rId75"/>
    <p:sldId id="351" r:id="rId76"/>
    <p:sldId id="337" r:id="rId77"/>
    <p:sldId id="338" r:id="rId78"/>
    <p:sldId id="339" r:id="rId79"/>
    <p:sldId id="340" r:id="rId80"/>
    <p:sldId id="341" r:id="rId81"/>
    <p:sldId id="326" r:id="rId82"/>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D88ED3"/>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620"/>
    <p:restoredTop sz="96513" autoAdjust="0"/>
  </p:normalViewPr>
  <p:slideViewPr>
    <p:cSldViewPr>
      <p:cViewPr varScale="1">
        <p:scale>
          <a:sx n="80" d="100"/>
          <a:sy n="80" d="100"/>
        </p:scale>
        <p:origin x="-107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13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ea typeface="宋体" pitchFamily="2" charset="-122"/>
              </a:defRPr>
            </a:lvl1pPr>
          </a:lstStyle>
          <a:p>
            <a:pPr>
              <a:defRPr/>
            </a:pPr>
            <a:endParaRPr lang="zh-CN" altLang="en-US"/>
          </a:p>
        </p:txBody>
      </p:sp>
      <p:sp>
        <p:nvSpPr>
          <p:cNvPr id="962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ea typeface="宋体" pitchFamily="2" charset="-122"/>
              </a:defRPr>
            </a:lvl1pPr>
          </a:lstStyle>
          <a:p>
            <a:pPr>
              <a:defRPr/>
            </a:pPr>
            <a:fld id="{C0B6D665-A565-4F64-AEBE-5F135BC7CB06}" type="datetimeFigureOut">
              <a:rPr lang="zh-CN" altLang="en-US"/>
              <a:pPr>
                <a:defRPr/>
              </a:pPr>
              <a:t>2016/3/25</a:t>
            </a:fld>
            <a:endParaRPr lang="en-US" altLang="zh-CN"/>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62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962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ea typeface="宋体" pitchFamily="2" charset="-122"/>
              </a:defRPr>
            </a:lvl1pPr>
          </a:lstStyle>
          <a:p>
            <a:pPr>
              <a:defRPr/>
            </a:pPr>
            <a:endParaRPr lang="en-US" altLang="zh-CN"/>
          </a:p>
        </p:txBody>
      </p:sp>
      <p:sp>
        <p:nvSpPr>
          <p:cNvPr id="962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ea typeface="宋体" pitchFamily="2" charset="-122"/>
              </a:defRPr>
            </a:lvl1pPr>
          </a:lstStyle>
          <a:p>
            <a:pPr>
              <a:defRPr/>
            </a:pPr>
            <a:fld id="{64DFA3E7-2EC4-4C2D-885B-3861949C8B57}"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p:spPr>
        <p:txBody>
          <a:bodyPr/>
          <a:lstStyle/>
          <a:p>
            <a:pPr eaLnBrk="1" hangingPunct="1"/>
            <a:endParaRPr lang="zh-CN" altLang="en-US" smtClean="0">
              <a:ea typeface="宋体"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p:spPr>
        <p:txBody>
          <a:bodyPr/>
          <a:lstStyle/>
          <a:p>
            <a:pPr eaLnBrk="1" hangingPunct="1"/>
            <a:endParaRPr lang="zh-CN" altLang="en-US" smtClean="0">
              <a:ea typeface="宋体"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ln/>
        </p:spPr>
      </p:sp>
      <p:sp>
        <p:nvSpPr>
          <p:cNvPr id="45058" name="Rectangle 3"/>
          <p:cNvSpPr>
            <a:spLocks noGrp="1" noChangeArrowheads="1"/>
          </p:cNvSpPr>
          <p:nvPr>
            <p:ph type="body" idx="1"/>
          </p:nvPr>
        </p:nvSpPr>
        <p:spPr>
          <a:noFill/>
          <a:ln/>
        </p:spPr>
        <p:txBody>
          <a:bodyPr/>
          <a:lstStyle/>
          <a:p>
            <a:pPr eaLnBrk="1" hangingPunct="1"/>
            <a:endParaRPr lang="zh-CN" altLang="en-US" smtClean="0">
              <a:ea typeface="宋体"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a:ln/>
        </p:spPr>
      </p:sp>
      <p:sp>
        <p:nvSpPr>
          <p:cNvPr id="47106" name="Rectangle 3"/>
          <p:cNvSpPr>
            <a:spLocks noGrp="1" noChangeArrowheads="1"/>
          </p:cNvSpPr>
          <p:nvPr>
            <p:ph type="body" idx="1"/>
          </p:nvPr>
        </p:nvSpPr>
        <p:spPr>
          <a:noFill/>
          <a:ln/>
        </p:spPr>
        <p:txBody>
          <a:bodyPr/>
          <a:lstStyle/>
          <a:p>
            <a:pPr eaLnBrk="1" hangingPunct="1"/>
            <a:endParaRPr lang="zh-CN" altLang="en-US" smtClean="0">
              <a:ea typeface="宋体"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p:spPr>
        <p:txBody>
          <a:bodyPr/>
          <a:lstStyle/>
          <a:p>
            <a:pPr eaLnBrk="1" hangingPunct="1"/>
            <a:endParaRPr lang="zh-CN" altLang="en-US" smtClean="0">
              <a:ea typeface="宋体"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Title 6"/>
          <p:cNvSpPr>
            <a:spLocks noGrp="1"/>
          </p:cNvSpPr>
          <p:nvPr>
            <p:ph type="title"/>
          </p:nvPr>
        </p:nvSpPr>
        <p:spPr/>
        <p:txBody>
          <a:bodyPr/>
          <a:lstStyle/>
          <a:p>
            <a:r>
              <a:rPr lang="zh-CN" altLang="en-US" smtClean="0"/>
              <a:t>单击此处编辑母版标题样式</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6B2C11AB-C74B-412F-88CD-CF8DDBE6598E}" type="slidenum">
              <a:rPr lang="en-US" altLang="zh-CN"/>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pPr>
                <a:defRPr/>
              </a:pPr>
              <a:endParaRPr lang="zh-CN" altLang="en-US">
                <a:ea typeface="宋体" pitchFamily="2" charset="-122"/>
              </a:endParaRPr>
            </a:p>
          </p:txBody>
        </p:sp>
        <p:sp>
          <p:nvSpPr>
            <p:cNvPr id="7" name="Freeform 18"/>
            <p:cNvSpPr>
              <a:spLocks/>
            </p:cNvSpPr>
            <p:nvPr/>
          </p:nvSpPr>
          <p:spPr bwMode="hidden">
            <a:xfrm>
              <a:off x="-308538" y="4318998"/>
              <a:ext cx="8280254" cy="1208906"/>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pPr>
                <a:defRPr/>
              </a:pPr>
              <a:endParaRPr lang="zh-CN" altLang="en-US">
                <a:ea typeface="宋体" pitchFamily="2" charset="-122"/>
              </a:endParaRPr>
            </a:p>
          </p:txBody>
        </p:sp>
        <p:sp>
          <p:nvSpPr>
            <p:cNvPr id="8" name="Freeform 22"/>
            <p:cNvSpPr>
              <a:spLocks/>
            </p:cNvSpPr>
            <p:nvPr/>
          </p:nvSpPr>
          <p:spPr bwMode="hidden">
            <a:xfrm>
              <a:off x="4014" y="4334786"/>
              <a:ext cx="8164231" cy="1102902"/>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zh-CN" altLang="en-US">
                <a:ea typeface="宋体" pitchFamily="2" charset="-122"/>
              </a:endParaRPr>
            </a:p>
          </p:txBody>
        </p:sp>
        <p:sp>
          <p:nvSpPr>
            <p:cNvPr id="9" name="Freeform 26"/>
            <p:cNvSpPr>
              <a:spLocks/>
            </p:cNvSpPr>
            <p:nvPr/>
          </p:nvSpPr>
          <p:spPr bwMode="hidden">
            <a:xfrm>
              <a:off x="4157164" y="4316742"/>
              <a:ext cx="4939265" cy="926979"/>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zh-CN" altLang="en-US">
                <a:ea typeface="宋体" pitchFamily="2" charset="-122"/>
              </a:endParaRPr>
            </a:p>
          </p:txBody>
        </p:sp>
        <p:sp useBgFill="1">
          <p:nvSpPr>
            <p:cNvPr id="10" name="Freeform 19"/>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pPr>
                <a:defRPr/>
              </a:pPr>
              <a:endParaRPr lang="zh-CN" altLang="en-US">
                <a:ea typeface="宋体" pitchFamily="2" charset="-122"/>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1" name="Date Placeholder 3"/>
          <p:cNvSpPr>
            <a:spLocks noGrp="1"/>
          </p:cNvSpPr>
          <p:nvPr>
            <p:ph type="dt" sz="half" idx="10"/>
          </p:nvPr>
        </p:nvSpPr>
        <p:spPr/>
        <p:txBody>
          <a:bodyPr/>
          <a:lstStyle>
            <a:lvl1pPr>
              <a:defRPr/>
            </a:lvl1pPr>
          </a:lstStyle>
          <a:p>
            <a:pPr>
              <a:defRPr/>
            </a:pPr>
            <a:endParaRPr lang="en-US" altLang="zh-CN"/>
          </a:p>
        </p:txBody>
      </p:sp>
      <p:sp>
        <p:nvSpPr>
          <p:cNvPr id="12" name="Footer Placeholder 4"/>
          <p:cNvSpPr>
            <a:spLocks noGrp="1"/>
          </p:cNvSpPr>
          <p:nvPr>
            <p:ph type="ftr" sz="quarter" idx="11"/>
          </p:nvPr>
        </p:nvSpPr>
        <p:spPr/>
        <p:txBody>
          <a:bodyPr/>
          <a:lstStyle>
            <a:lvl1pPr>
              <a:defRPr/>
            </a:lvl1pPr>
          </a:lstStyle>
          <a:p>
            <a:pPr>
              <a:defRPr/>
            </a:pPr>
            <a:endParaRPr lang="en-US" altLang="zh-CN"/>
          </a:p>
        </p:txBody>
      </p:sp>
      <p:sp>
        <p:nvSpPr>
          <p:cNvPr id="13" name="Slide Number Placeholder 5"/>
          <p:cNvSpPr>
            <a:spLocks noGrp="1"/>
          </p:cNvSpPr>
          <p:nvPr>
            <p:ph type="sldNum" sz="quarter" idx="12"/>
          </p:nvPr>
        </p:nvSpPr>
        <p:spPr/>
        <p:txBody>
          <a:bodyPr/>
          <a:lstStyle>
            <a:lvl1pPr>
              <a:defRPr/>
            </a:lvl1pPr>
          </a:lstStyle>
          <a:p>
            <a:pPr>
              <a:defRPr/>
            </a:pPr>
            <a:fld id="{042E0040-4966-4ACA-9E1A-26838F872AB6}" type="slidenum">
              <a:rPr lang="en-US" altLang="zh-CN"/>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762000" y="762000"/>
            <a:ext cx="7924800" cy="1143000"/>
          </a:xfr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838200" y="2362200"/>
            <a:ext cx="3770313" cy="17859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760913" y="2362200"/>
            <a:ext cx="3770312" cy="17859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838200" y="4300538"/>
            <a:ext cx="3770313" cy="178593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内容占位符 5"/>
          <p:cNvSpPr>
            <a:spLocks noGrp="1"/>
          </p:cNvSpPr>
          <p:nvPr>
            <p:ph sz="quarter" idx="4"/>
          </p:nvPr>
        </p:nvSpPr>
        <p:spPr>
          <a:xfrm>
            <a:off x="4760913" y="4300538"/>
            <a:ext cx="3770312" cy="178593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2438400" y="6248400"/>
            <a:ext cx="2130425" cy="474663"/>
          </a:xfrm>
        </p:spPr>
        <p:txBody>
          <a:bodyPr/>
          <a:lstStyle>
            <a:lvl1pPr>
              <a:defRPr/>
            </a:lvl1pPr>
          </a:lstStyle>
          <a:p>
            <a:pPr>
              <a:defRPr/>
            </a:pPr>
            <a:endParaRPr lang="en-US" altLang="zh-CN"/>
          </a:p>
        </p:txBody>
      </p:sp>
      <p:sp>
        <p:nvSpPr>
          <p:cNvPr id="8" name="页脚占位符 7"/>
          <p:cNvSpPr>
            <a:spLocks noGrp="1"/>
          </p:cNvSpPr>
          <p:nvPr>
            <p:ph type="ftr" sz="quarter" idx="11"/>
          </p:nvPr>
        </p:nvSpPr>
        <p:spPr>
          <a:xfrm>
            <a:off x="5791200" y="6248400"/>
            <a:ext cx="2897188" cy="474663"/>
          </a:xfrm>
        </p:spPr>
        <p:txBody>
          <a:bodyPr/>
          <a:lstStyle>
            <a:lvl1pPr>
              <a:defRPr/>
            </a:lvl1pPr>
          </a:lstStyle>
          <a:p>
            <a:pPr>
              <a:defRPr/>
            </a:pPr>
            <a:endParaRPr lang="en-US" altLang="zh-CN"/>
          </a:p>
        </p:txBody>
      </p:sp>
      <p:sp>
        <p:nvSpPr>
          <p:cNvPr id="9" name="灯片编号占位符 8"/>
          <p:cNvSpPr>
            <a:spLocks noGrp="1"/>
          </p:cNvSpPr>
          <p:nvPr>
            <p:ph type="sldNum" sz="quarter" idx="12"/>
          </p:nvPr>
        </p:nvSpPr>
        <p:spPr>
          <a:xfrm>
            <a:off x="84138" y="6242050"/>
            <a:ext cx="587375" cy="488950"/>
          </a:xfrm>
        </p:spPr>
        <p:txBody>
          <a:bodyPr/>
          <a:lstStyle>
            <a:lvl1pPr>
              <a:defRPr/>
            </a:lvl1pPr>
          </a:lstStyle>
          <a:p>
            <a:pPr>
              <a:defRPr/>
            </a:pPr>
            <a:fld id="{B939CDFA-2BB5-4CF1-BE62-D545C52F8CB7}" type="slidenum">
              <a:rPr lang="en-US" altLang="zh-CN"/>
              <a:pPr>
                <a:defRPr/>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D1F201AE-AFD3-4C84-B0A6-0986F3999889}" type="slidenum">
              <a:rPr lang="en-US" altLang="zh-CN"/>
              <a:pPr>
                <a:defRPr/>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338138"/>
            <a:ext cx="8229600" cy="1252537"/>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871538" y="2674938"/>
            <a:ext cx="7408862" cy="3451225"/>
          </a:xfrm>
        </p:spPr>
        <p:txBody>
          <a:bodyPr/>
          <a:lstStyle/>
          <a:p>
            <a:pPr lvl="0"/>
            <a:endParaRPr lang="zh-CN" altLang="en-US" noProof="0"/>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BB19F3F8-F392-45FE-A5DC-BB9C3F0EFEA4}" type="slidenum">
              <a:rPr lang="en-US" altLang="zh-CN"/>
              <a:pPr>
                <a:defRPr/>
              </a:pPr>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zh-CN"/>
          </a:p>
        </p:txBody>
      </p:sp>
      <p:sp>
        <p:nvSpPr>
          <p:cNvPr id="3" name="Footer Placeholder 4"/>
          <p:cNvSpPr>
            <a:spLocks noGrp="1"/>
          </p:cNvSpPr>
          <p:nvPr>
            <p:ph type="ftr" sz="quarter" idx="11"/>
          </p:nvPr>
        </p:nvSpPr>
        <p:spPr/>
        <p:txBody>
          <a:bodyPr/>
          <a:lstStyle>
            <a:lvl1pPr>
              <a:defRPr/>
            </a:lvl1pPr>
          </a:lstStyle>
          <a:p>
            <a:pPr>
              <a:defRPr/>
            </a:pPr>
            <a:endParaRPr lang="en-US" altLang="zh-CN"/>
          </a:p>
        </p:txBody>
      </p:sp>
      <p:sp>
        <p:nvSpPr>
          <p:cNvPr id="4" name="Slide Number Placeholder 5"/>
          <p:cNvSpPr>
            <a:spLocks noGrp="1"/>
          </p:cNvSpPr>
          <p:nvPr>
            <p:ph type="sldNum" sz="quarter" idx="12"/>
          </p:nvPr>
        </p:nvSpPr>
        <p:spPr/>
        <p:txBody>
          <a:bodyPr/>
          <a:lstStyle>
            <a:lvl1pPr>
              <a:defRPr/>
            </a:lvl1pPr>
          </a:lstStyle>
          <a:p>
            <a:pPr>
              <a:defRPr/>
            </a:pPr>
            <a:fld id="{EC4A521E-CDDF-46C2-B548-0DBC2E65DA62}" type="slidenum">
              <a:rPr lang="en-US" altLang="zh-CN"/>
              <a:pPr>
                <a:defRPr/>
              </a:pPr>
              <a:t>‹#›</a:t>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338138"/>
            <a:ext cx="8229600" cy="57880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Date Placeholder 3"/>
          <p:cNvSpPr>
            <a:spLocks noGrp="1"/>
          </p:cNvSpPr>
          <p:nvPr>
            <p:ph type="dt" sz="half" idx="10"/>
          </p:nvPr>
        </p:nvSpPr>
        <p:spPr/>
        <p:txBody>
          <a:bodyPr/>
          <a:lstStyle>
            <a:lvl1pPr>
              <a:defRPr/>
            </a:lvl1pPr>
          </a:lstStyle>
          <a:p>
            <a:pPr>
              <a:defRPr/>
            </a:pPr>
            <a:endParaRPr lang="en-US" altLang="zh-CN"/>
          </a:p>
        </p:txBody>
      </p:sp>
      <p:sp>
        <p:nvSpPr>
          <p:cNvPr id="4" name="Footer Placeholder 4"/>
          <p:cNvSpPr>
            <a:spLocks noGrp="1"/>
          </p:cNvSpPr>
          <p:nvPr>
            <p:ph type="ftr" sz="quarter" idx="11"/>
          </p:nvPr>
        </p:nvSpPr>
        <p:spPr/>
        <p:txBody>
          <a:bodyPr/>
          <a:lstStyle>
            <a:lvl1pPr>
              <a:defRPr/>
            </a:lvl1pPr>
          </a:lstStyle>
          <a:p>
            <a:pPr>
              <a:defRPr/>
            </a:pPr>
            <a:endParaRPr lang="en-US" altLang="zh-CN"/>
          </a:p>
        </p:txBody>
      </p:sp>
      <p:sp>
        <p:nvSpPr>
          <p:cNvPr id="5" name="Slide Number Placeholder 5"/>
          <p:cNvSpPr>
            <a:spLocks noGrp="1"/>
          </p:cNvSpPr>
          <p:nvPr>
            <p:ph type="sldNum" sz="quarter" idx="12"/>
          </p:nvPr>
        </p:nvSpPr>
        <p:spPr/>
        <p:txBody>
          <a:bodyPr/>
          <a:lstStyle>
            <a:lvl1pPr>
              <a:defRPr/>
            </a:lvl1pPr>
          </a:lstStyle>
          <a:p>
            <a:pPr>
              <a:defRPr/>
            </a:pPr>
            <a:fld id="{E03638AF-38A3-497E-A5A6-DBF54F8078F8}" type="slidenum">
              <a:rPr lang="en-US" altLang="zh-CN"/>
              <a:pPr>
                <a:defRPr/>
              </a:pPr>
              <a:t>‹#›</a:t>
            </a:fld>
            <a:endParaRPr lang="en-US"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762000" y="762000"/>
            <a:ext cx="79248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838200" y="2362200"/>
            <a:ext cx="3770313" cy="37242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60913" y="2362200"/>
            <a:ext cx="3770312" cy="37242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pPr>
              <a:defRPr/>
            </a:pPr>
            <a:fld id="{C10FAD0A-671A-4DF2-B0CA-34567370BF96}" type="slidenum">
              <a:rPr lang="en-US" altLang="zh-CN"/>
              <a:pPr>
                <a:defRPr/>
              </a:pPr>
              <a:t>‹#›</a:t>
            </a:fld>
            <a:endParaRPr lang="en-US" alt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x">
  <p:cSld name="标题，内容与文本">
    <p:spTree>
      <p:nvGrpSpPr>
        <p:cNvPr id="1" name=""/>
        <p:cNvGrpSpPr/>
        <p:nvPr/>
      </p:nvGrpSpPr>
      <p:grpSpPr>
        <a:xfrm>
          <a:off x="0" y="0"/>
          <a:ext cx="0" cy="0"/>
          <a:chOff x="0" y="0"/>
          <a:chExt cx="0" cy="0"/>
        </a:xfrm>
      </p:grpSpPr>
      <p:sp>
        <p:nvSpPr>
          <p:cNvPr id="2" name="标题 1"/>
          <p:cNvSpPr>
            <a:spLocks noGrp="1"/>
          </p:cNvSpPr>
          <p:nvPr>
            <p:ph type="title"/>
          </p:nvPr>
        </p:nvSpPr>
        <p:spPr>
          <a:xfrm>
            <a:off x="762000" y="762000"/>
            <a:ext cx="7924800" cy="1143000"/>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2362200"/>
            <a:ext cx="3770313" cy="37242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760913" y="2362200"/>
            <a:ext cx="3770312" cy="37242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pPr>
              <a:defRPr/>
            </a:pPr>
            <a:fld id="{B957B908-B817-44A9-9408-1831AC4E9C62}" type="slidenum">
              <a:rPr lang="en-US" altLang="zh-CN"/>
              <a:pPr>
                <a:defRPr/>
              </a:pPr>
              <a:t>‹#›</a:t>
            </a:fld>
            <a:endParaRPr lang="en-US" alt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762000" y="762000"/>
            <a:ext cx="79248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838200" y="2362200"/>
            <a:ext cx="3770313" cy="37242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760913" y="2362200"/>
            <a:ext cx="3770312" cy="17859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760913" y="4300538"/>
            <a:ext cx="3770312" cy="178593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7"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8" name="Rectangle 13"/>
          <p:cNvSpPr>
            <a:spLocks noGrp="1" noChangeArrowheads="1"/>
          </p:cNvSpPr>
          <p:nvPr>
            <p:ph type="sldNum" sz="quarter" idx="12"/>
          </p:nvPr>
        </p:nvSpPr>
        <p:spPr>
          <a:ln/>
        </p:spPr>
        <p:txBody>
          <a:bodyPr/>
          <a:lstStyle>
            <a:lvl1pPr>
              <a:defRPr/>
            </a:lvl1pPr>
          </a:lstStyle>
          <a:p>
            <a:pPr>
              <a:defRPr/>
            </a:pPr>
            <a:fld id="{703DE581-9F96-4A38-B65F-2C8FF3609CA4}" type="slidenum">
              <a:rPr lang="en-US" altLang="zh-CN"/>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14"/>
          <p:cNvSpPr>
            <a:spLocks/>
          </p:cNvSpPr>
          <p:nvPr/>
        </p:nvSpPr>
        <p:spPr bwMode="hidden">
          <a:xfrm>
            <a:off x="6046788" y="4203700"/>
            <a:ext cx="2876550" cy="714375"/>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pPr>
              <a:defRPr/>
            </a:pPr>
            <a:endParaRPr lang="zh-CN" altLang="en-US">
              <a:ea typeface="宋体" pitchFamily="2" charset="-122"/>
            </a:endParaRPr>
          </a:p>
        </p:txBody>
      </p:sp>
      <p:sp>
        <p:nvSpPr>
          <p:cNvPr id="6" name="Freeform 18"/>
          <p:cNvSpPr>
            <a:spLocks/>
          </p:cNvSpPr>
          <p:nvPr/>
        </p:nvSpPr>
        <p:spPr bwMode="hidden">
          <a:xfrm>
            <a:off x="2619375" y="4075113"/>
            <a:ext cx="5545138" cy="850900"/>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pPr>
              <a:defRPr/>
            </a:pPr>
            <a:endParaRPr lang="zh-CN" altLang="en-US">
              <a:ea typeface="宋体" pitchFamily="2" charset="-122"/>
            </a:endParaRPr>
          </a:p>
        </p:txBody>
      </p:sp>
      <p:sp>
        <p:nvSpPr>
          <p:cNvPr id="7" name="Freeform 22"/>
          <p:cNvSpPr>
            <a:spLocks/>
          </p:cNvSpPr>
          <p:nvPr/>
        </p:nvSpPr>
        <p:spPr bwMode="hidden">
          <a:xfrm>
            <a:off x="2828925" y="4087813"/>
            <a:ext cx="5467350" cy="774700"/>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zh-CN" altLang="en-US">
              <a:ea typeface="宋体" pitchFamily="2" charset="-122"/>
            </a:endParaRPr>
          </a:p>
        </p:txBody>
      </p:sp>
      <p:sp>
        <p:nvSpPr>
          <p:cNvPr id="8" name="Freeform 26"/>
          <p:cNvSpPr>
            <a:spLocks/>
          </p:cNvSpPr>
          <p:nvPr/>
        </p:nvSpPr>
        <p:spPr bwMode="hidden">
          <a:xfrm>
            <a:off x="5610225" y="4073525"/>
            <a:ext cx="3306763" cy="652463"/>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zh-CN" altLang="en-US">
              <a:ea typeface="宋体" pitchFamily="2" charset="-122"/>
            </a:endParaRPr>
          </a:p>
        </p:txBody>
      </p:sp>
      <p:sp useBgFill="1">
        <p:nvSpPr>
          <p:cNvPr id="9" name="Freeform 10"/>
          <p:cNvSpPr>
            <a:spLocks/>
          </p:cNvSpPr>
          <p:nvPr/>
        </p:nvSpPr>
        <p:spPr bwMode="hidden">
          <a:xfrm>
            <a:off x="211138" y="4059238"/>
            <a:ext cx="8723312" cy="1328737"/>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pPr>
              <a:defRPr/>
            </a:pPr>
            <a:endParaRPr lang="zh-CN" altLang="en-US">
              <a:ea typeface="宋体" pitchFamily="2" charset="-122"/>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10" name="Date Placeholder 3"/>
          <p:cNvSpPr>
            <a:spLocks noGrp="1"/>
          </p:cNvSpPr>
          <p:nvPr>
            <p:ph type="dt" sz="half" idx="10"/>
          </p:nvPr>
        </p:nvSpPr>
        <p:spPr/>
        <p:txBody>
          <a:bodyPr/>
          <a:lstStyle>
            <a:lvl1pPr>
              <a:defRPr/>
            </a:lvl1pPr>
          </a:lstStyle>
          <a:p>
            <a:pPr>
              <a:defRPr/>
            </a:pPr>
            <a:endParaRPr lang="en-US" altLang="zh-CN"/>
          </a:p>
        </p:txBody>
      </p:sp>
      <p:sp>
        <p:nvSpPr>
          <p:cNvPr id="11" name="Footer Placeholder 4"/>
          <p:cNvSpPr>
            <a:spLocks noGrp="1"/>
          </p:cNvSpPr>
          <p:nvPr>
            <p:ph type="ftr" sz="quarter" idx="11"/>
          </p:nvPr>
        </p:nvSpPr>
        <p:spPr/>
        <p:txBody>
          <a:bodyPr/>
          <a:lstStyle>
            <a:lvl1pPr>
              <a:defRPr/>
            </a:lvl1pPr>
          </a:lstStyle>
          <a:p>
            <a:pPr>
              <a:defRPr/>
            </a:pPr>
            <a:endParaRPr lang="en-US" altLang="zh-CN"/>
          </a:p>
        </p:txBody>
      </p:sp>
      <p:sp>
        <p:nvSpPr>
          <p:cNvPr id="12" name="Slide Number Placeholder 5"/>
          <p:cNvSpPr>
            <a:spLocks noGrp="1"/>
          </p:cNvSpPr>
          <p:nvPr>
            <p:ph type="sldNum" sz="quarter" idx="12"/>
          </p:nvPr>
        </p:nvSpPr>
        <p:spPr/>
        <p:txBody>
          <a:bodyPr/>
          <a:lstStyle>
            <a:lvl1pPr>
              <a:defRPr/>
            </a:lvl1pPr>
          </a:lstStyle>
          <a:p>
            <a:pPr>
              <a:defRPr/>
            </a:pPr>
            <a:fld id="{736C37F0-AA2C-46BA-AA72-74424B971280}" type="slidenum">
              <a:rPr lang="en-US" altLang="zh-CN"/>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3"/>
          <p:cNvSpPr>
            <a:spLocks noGrp="1"/>
          </p:cNvSpPr>
          <p:nvPr>
            <p:ph type="dt" sz="half" idx="15"/>
          </p:nvPr>
        </p:nvSpPr>
        <p:spPr/>
        <p:txBody>
          <a:bodyPr/>
          <a:lstStyle>
            <a:lvl1pPr>
              <a:defRPr/>
            </a:lvl1pPr>
          </a:lstStyle>
          <a:p>
            <a:pPr>
              <a:defRPr/>
            </a:pPr>
            <a:endParaRPr lang="en-US" altLang="zh-CN"/>
          </a:p>
        </p:txBody>
      </p:sp>
      <p:sp>
        <p:nvSpPr>
          <p:cNvPr id="6" name="Footer Placeholder 4"/>
          <p:cNvSpPr>
            <a:spLocks noGrp="1"/>
          </p:cNvSpPr>
          <p:nvPr>
            <p:ph type="ftr" sz="quarter" idx="16"/>
          </p:nvPr>
        </p:nvSpPr>
        <p:spPr/>
        <p:txBody>
          <a:bodyPr/>
          <a:lstStyle>
            <a:lvl1pPr>
              <a:defRPr/>
            </a:lvl1pPr>
          </a:lstStyle>
          <a:p>
            <a:pPr>
              <a:defRPr/>
            </a:pPr>
            <a:endParaRPr lang="en-US" altLang="zh-CN"/>
          </a:p>
        </p:txBody>
      </p:sp>
      <p:sp>
        <p:nvSpPr>
          <p:cNvPr id="7" name="Slide Number Placeholder 5"/>
          <p:cNvSpPr>
            <a:spLocks noGrp="1"/>
          </p:cNvSpPr>
          <p:nvPr>
            <p:ph type="sldNum" sz="quarter" idx="17"/>
          </p:nvPr>
        </p:nvSpPr>
        <p:spPr/>
        <p:txBody>
          <a:bodyPr/>
          <a:lstStyle>
            <a:lvl1pPr>
              <a:defRPr/>
            </a:lvl1pPr>
          </a:lstStyle>
          <a:p>
            <a:pPr>
              <a:defRPr/>
            </a:pPr>
            <a:fld id="{035CB17E-BE53-4AF3-8A06-942E7A0F00BE}" type="slidenum">
              <a:rPr lang="en-US" altLang="zh-CN"/>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zh-CN"/>
          </a:p>
        </p:txBody>
      </p:sp>
      <p:sp>
        <p:nvSpPr>
          <p:cNvPr id="8" name="Footer Placeholder 4"/>
          <p:cNvSpPr>
            <a:spLocks noGrp="1"/>
          </p:cNvSpPr>
          <p:nvPr>
            <p:ph type="ftr" sz="quarter" idx="11"/>
          </p:nvPr>
        </p:nvSpPr>
        <p:spPr/>
        <p:txBody>
          <a:bodyPr/>
          <a:lstStyle>
            <a:lvl1pPr>
              <a:defRPr/>
            </a:lvl1pPr>
          </a:lstStyle>
          <a:p>
            <a:pPr>
              <a:defRPr/>
            </a:pPr>
            <a:endParaRPr lang="en-US" altLang="zh-CN"/>
          </a:p>
        </p:txBody>
      </p:sp>
      <p:sp>
        <p:nvSpPr>
          <p:cNvPr id="9" name="Slide Number Placeholder 5"/>
          <p:cNvSpPr>
            <a:spLocks noGrp="1"/>
          </p:cNvSpPr>
          <p:nvPr>
            <p:ph type="sldNum" sz="quarter" idx="12"/>
          </p:nvPr>
        </p:nvSpPr>
        <p:spPr/>
        <p:txBody>
          <a:bodyPr/>
          <a:lstStyle>
            <a:lvl1pPr>
              <a:defRPr/>
            </a:lvl1pPr>
          </a:lstStyle>
          <a:p>
            <a:pPr>
              <a:defRPr/>
            </a:pPr>
            <a:fld id="{A5E5A37C-1359-4EA9-94C6-11E5EFD78CAD}" type="slidenum">
              <a:rPr lang="en-US" altLang="zh-CN"/>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3"/>
          <p:cNvSpPr>
            <a:spLocks noGrp="1"/>
          </p:cNvSpPr>
          <p:nvPr>
            <p:ph type="dt" sz="half" idx="10"/>
          </p:nvPr>
        </p:nvSpPr>
        <p:spPr/>
        <p:txBody>
          <a:bodyPr/>
          <a:lstStyle>
            <a:lvl1pPr>
              <a:defRPr/>
            </a:lvl1pPr>
          </a:lstStyle>
          <a:p>
            <a:pPr>
              <a:defRPr/>
            </a:pPr>
            <a:endParaRPr lang="en-US" altLang="zh-CN"/>
          </a:p>
        </p:txBody>
      </p:sp>
      <p:sp>
        <p:nvSpPr>
          <p:cNvPr id="4" name="Footer Placeholder 4"/>
          <p:cNvSpPr>
            <a:spLocks noGrp="1"/>
          </p:cNvSpPr>
          <p:nvPr>
            <p:ph type="ftr" sz="quarter" idx="11"/>
          </p:nvPr>
        </p:nvSpPr>
        <p:spPr/>
        <p:txBody>
          <a:bodyPr/>
          <a:lstStyle>
            <a:lvl1pPr>
              <a:defRPr/>
            </a:lvl1pPr>
          </a:lstStyle>
          <a:p>
            <a:pPr>
              <a:defRPr/>
            </a:pPr>
            <a:endParaRPr lang="en-US" altLang="zh-CN"/>
          </a:p>
        </p:txBody>
      </p:sp>
      <p:sp>
        <p:nvSpPr>
          <p:cNvPr id="5" name="Slide Number Placeholder 5"/>
          <p:cNvSpPr>
            <a:spLocks noGrp="1"/>
          </p:cNvSpPr>
          <p:nvPr>
            <p:ph type="sldNum" sz="quarter" idx="12"/>
          </p:nvPr>
        </p:nvSpPr>
        <p:spPr/>
        <p:txBody>
          <a:bodyPr/>
          <a:lstStyle>
            <a:lvl1pPr>
              <a:defRPr/>
            </a:lvl1pPr>
          </a:lstStyle>
          <a:p>
            <a:pPr>
              <a:defRPr/>
            </a:pPr>
            <a:fld id="{E9EC14AA-C901-48DE-BC48-E29F199A6751}" type="slidenum">
              <a:rPr lang="en-US" altLang="zh-CN"/>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pPr>
                <a:defRPr/>
              </a:pPr>
              <a:endParaRPr lang="zh-CN" altLang="en-US">
                <a:ea typeface="宋体" pitchFamily="2" charset="-122"/>
              </a:endParaRPr>
            </a:p>
          </p:txBody>
        </p:sp>
        <p:sp>
          <p:nvSpPr>
            <p:cNvPr id="5" name="Freeform 18"/>
            <p:cNvSpPr>
              <a:spLocks/>
            </p:cNvSpPr>
            <p:nvPr/>
          </p:nvSpPr>
          <p:spPr bwMode="hidden">
            <a:xfrm>
              <a:off x="-308667" y="4319028"/>
              <a:ext cx="8279020" cy="1208091"/>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pPr>
                <a:defRPr/>
              </a:pPr>
              <a:endParaRPr lang="zh-CN" altLang="en-US">
                <a:ea typeface="宋体" pitchFamily="2" charset="-122"/>
              </a:endParaRPr>
            </a:p>
          </p:txBody>
        </p:sp>
        <p:sp>
          <p:nvSpPr>
            <p:cNvPr id="6" name="Freeform 22"/>
            <p:cNvSpPr>
              <a:spLocks/>
            </p:cNvSpPr>
            <p:nvPr/>
          </p:nvSpPr>
          <p:spPr bwMode="hidden">
            <a:xfrm>
              <a:off x="4286" y="4334834"/>
              <a:ext cx="8165219" cy="1101960"/>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zh-CN" altLang="en-US">
                <a:ea typeface="宋体" pitchFamily="2" charset="-122"/>
              </a:endParaRPr>
            </a:p>
          </p:txBody>
        </p:sp>
        <p:sp>
          <p:nvSpPr>
            <p:cNvPr id="7" name="Freeform 26"/>
            <p:cNvSpPr>
              <a:spLocks/>
            </p:cNvSpPr>
            <p:nvPr/>
          </p:nvSpPr>
          <p:spPr bwMode="hidden">
            <a:xfrm>
              <a:off x="4155651" y="4316769"/>
              <a:ext cx="4940859" cy="925827"/>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zh-CN" altLang="en-US">
                <a:ea typeface="宋体" pitchFamily="2" charset="-122"/>
              </a:endParaRPr>
            </a:p>
          </p:txBody>
        </p:sp>
        <p:sp useBgFill="1">
          <p:nvSpPr>
            <p:cNvPr id="8" name="Freeform 10"/>
            <p:cNvSpPr>
              <a:spLocks/>
            </p:cNvSpPr>
            <p:nvPr/>
          </p:nvSpPr>
          <p:spPr bwMode="hidden">
            <a:xfrm>
              <a:off x="-3905251" y="4294188"/>
              <a:ext cx="13027839"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pPr>
                <a:defRPr/>
              </a:pPr>
              <a:endParaRPr lang="zh-CN" altLang="en-US">
                <a:ea typeface="宋体" pitchFamily="2" charset="-122"/>
              </a:endParaRPr>
            </a:p>
          </p:txBody>
        </p:sp>
      </p:grpSp>
      <p:sp>
        <p:nvSpPr>
          <p:cNvPr id="9" name="Date Placeholder 1"/>
          <p:cNvSpPr>
            <a:spLocks noGrp="1"/>
          </p:cNvSpPr>
          <p:nvPr>
            <p:ph type="dt" sz="half" idx="10"/>
          </p:nvPr>
        </p:nvSpPr>
        <p:spPr/>
        <p:txBody>
          <a:bodyPr/>
          <a:lstStyle>
            <a:lvl1pPr>
              <a:defRPr/>
            </a:lvl1pPr>
          </a:lstStyle>
          <a:p>
            <a:pPr>
              <a:defRPr/>
            </a:pPr>
            <a:endParaRPr lang="en-US" altLang="zh-CN"/>
          </a:p>
        </p:txBody>
      </p:sp>
      <p:sp>
        <p:nvSpPr>
          <p:cNvPr id="10" name="Footer Placeholder 2"/>
          <p:cNvSpPr>
            <a:spLocks noGrp="1"/>
          </p:cNvSpPr>
          <p:nvPr>
            <p:ph type="ftr" sz="quarter" idx="11"/>
          </p:nvPr>
        </p:nvSpPr>
        <p:spPr/>
        <p:txBody>
          <a:bodyPr/>
          <a:lstStyle>
            <a:lvl1pPr>
              <a:defRPr/>
            </a:lvl1pPr>
          </a:lstStyle>
          <a:p>
            <a:pPr>
              <a:defRPr/>
            </a:pPr>
            <a:endParaRPr lang="en-US" altLang="zh-CN"/>
          </a:p>
        </p:txBody>
      </p:sp>
      <p:sp>
        <p:nvSpPr>
          <p:cNvPr id="11" name="Slide Number Placeholder 3"/>
          <p:cNvSpPr>
            <a:spLocks noGrp="1"/>
          </p:cNvSpPr>
          <p:nvPr>
            <p:ph type="sldNum" sz="quarter" idx="12"/>
          </p:nvPr>
        </p:nvSpPr>
        <p:spPr/>
        <p:txBody>
          <a:bodyPr/>
          <a:lstStyle>
            <a:lvl1pPr>
              <a:defRPr/>
            </a:lvl1pPr>
          </a:lstStyle>
          <a:p>
            <a:pPr>
              <a:defRPr/>
            </a:pPr>
            <a:fld id="{4D62BF5B-A96A-4BE5-91BE-C755C13E651F}" type="slidenum">
              <a:rPr lang="en-US" altLang="zh-CN"/>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pPr>
                <a:defRPr/>
              </a:pPr>
              <a:endParaRPr lang="zh-CN" altLang="en-US">
                <a:ea typeface="宋体" pitchFamily="2" charset="-122"/>
              </a:endParaRPr>
            </a:p>
          </p:txBody>
        </p:sp>
        <p:sp>
          <p:nvSpPr>
            <p:cNvPr id="8" name="Freeform 18"/>
            <p:cNvSpPr>
              <a:spLocks/>
            </p:cNvSpPr>
            <p:nvPr/>
          </p:nvSpPr>
          <p:spPr bwMode="hidden">
            <a:xfrm>
              <a:off x="-308538" y="4318998"/>
              <a:ext cx="8280254" cy="1208906"/>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pPr>
                <a:defRPr/>
              </a:pPr>
              <a:endParaRPr lang="zh-CN" altLang="en-US">
                <a:ea typeface="宋体" pitchFamily="2" charset="-122"/>
              </a:endParaRPr>
            </a:p>
          </p:txBody>
        </p:sp>
        <p:sp>
          <p:nvSpPr>
            <p:cNvPr id="9" name="Freeform 22"/>
            <p:cNvSpPr>
              <a:spLocks/>
            </p:cNvSpPr>
            <p:nvPr/>
          </p:nvSpPr>
          <p:spPr bwMode="hidden">
            <a:xfrm>
              <a:off x="4014" y="4334786"/>
              <a:ext cx="8164231" cy="1102902"/>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zh-CN" altLang="en-US">
                <a:ea typeface="宋体" pitchFamily="2" charset="-122"/>
              </a:endParaRPr>
            </a:p>
          </p:txBody>
        </p:sp>
        <p:sp>
          <p:nvSpPr>
            <p:cNvPr id="10" name="Freeform 26"/>
            <p:cNvSpPr>
              <a:spLocks/>
            </p:cNvSpPr>
            <p:nvPr/>
          </p:nvSpPr>
          <p:spPr bwMode="hidden">
            <a:xfrm>
              <a:off x="4157164" y="4316742"/>
              <a:ext cx="4939265" cy="926979"/>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zh-CN" altLang="en-US">
                <a:ea typeface="宋体" pitchFamily="2" charset="-122"/>
              </a:endParaRPr>
            </a:p>
          </p:txBody>
        </p:sp>
        <p:sp useBgFill="1">
          <p:nvSpPr>
            <p:cNvPr id="11" name="Freeform 28"/>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pPr>
                <a:defRPr/>
              </a:pPr>
              <a:endParaRPr lang="zh-CN" altLang="en-US">
                <a:ea typeface="宋体" pitchFamily="2" charset="-122"/>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2" name="Date Placeholder 4"/>
          <p:cNvSpPr>
            <a:spLocks noGrp="1"/>
          </p:cNvSpPr>
          <p:nvPr>
            <p:ph type="dt" sz="half" idx="10"/>
          </p:nvPr>
        </p:nvSpPr>
        <p:spPr/>
        <p:txBody>
          <a:bodyPr/>
          <a:lstStyle>
            <a:lvl1pPr>
              <a:defRPr/>
            </a:lvl1pPr>
          </a:lstStyle>
          <a:p>
            <a:pPr>
              <a:defRPr/>
            </a:pPr>
            <a:endParaRPr lang="en-US" altLang="zh-CN"/>
          </a:p>
        </p:txBody>
      </p:sp>
      <p:sp>
        <p:nvSpPr>
          <p:cNvPr id="13" name="Footer Placeholder 5"/>
          <p:cNvSpPr>
            <a:spLocks noGrp="1"/>
          </p:cNvSpPr>
          <p:nvPr>
            <p:ph type="ftr" sz="quarter" idx="11"/>
          </p:nvPr>
        </p:nvSpPr>
        <p:spPr/>
        <p:txBody>
          <a:bodyPr/>
          <a:lstStyle>
            <a:lvl1pPr>
              <a:defRPr/>
            </a:lvl1pPr>
          </a:lstStyle>
          <a:p>
            <a:pPr>
              <a:defRPr/>
            </a:pPr>
            <a:endParaRPr lang="en-US" altLang="zh-CN"/>
          </a:p>
        </p:txBody>
      </p:sp>
      <p:sp>
        <p:nvSpPr>
          <p:cNvPr id="14" name="Slide Number Placeholder 6"/>
          <p:cNvSpPr>
            <a:spLocks noGrp="1"/>
          </p:cNvSpPr>
          <p:nvPr>
            <p:ph type="sldNum" sz="quarter" idx="12"/>
          </p:nvPr>
        </p:nvSpPr>
        <p:spPr/>
        <p:txBody>
          <a:bodyPr/>
          <a:lstStyle>
            <a:lvl1pPr>
              <a:defRPr/>
            </a:lvl1pPr>
          </a:lstStyle>
          <a:p>
            <a:pPr>
              <a:defRPr/>
            </a:pPr>
            <a:fld id="{91572F6D-CABF-4293-9EC3-4706C8843693}" type="slidenum">
              <a:rPr lang="en-US" altLang="zh-CN"/>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pPr>
                <a:defRPr/>
              </a:pPr>
              <a:endParaRPr lang="zh-CN" altLang="en-US">
                <a:ea typeface="宋体" pitchFamily="2" charset="-122"/>
              </a:endParaRPr>
            </a:p>
          </p:txBody>
        </p:sp>
        <p:sp>
          <p:nvSpPr>
            <p:cNvPr id="8" name="Freeform 18"/>
            <p:cNvSpPr>
              <a:spLocks/>
            </p:cNvSpPr>
            <p:nvPr/>
          </p:nvSpPr>
          <p:spPr bwMode="hidden">
            <a:xfrm>
              <a:off x="-308538" y="4319027"/>
              <a:ext cx="8280254" cy="1208092"/>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pPr>
                <a:defRPr/>
              </a:pPr>
              <a:endParaRPr lang="zh-CN" altLang="en-US">
                <a:ea typeface="宋体" pitchFamily="2" charset="-122"/>
              </a:endParaRPr>
            </a:p>
          </p:txBody>
        </p:sp>
        <p:sp>
          <p:nvSpPr>
            <p:cNvPr id="9" name="Freeform 22"/>
            <p:cNvSpPr>
              <a:spLocks/>
            </p:cNvSpPr>
            <p:nvPr/>
          </p:nvSpPr>
          <p:spPr bwMode="hidden">
            <a:xfrm>
              <a:off x="4014" y="4334834"/>
              <a:ext cx="8164231" cy="1101960"/>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zh-CN" altLang="en-US">
                <a:ea typeface="宋体" pitchFamily="2" charset="-122"/>
              </a:endParaRPr>
            </a:p>
          </p:txBody>
        </p:sp>
        <p:sp>
          <p:nvSpPr>
            <p:cNvPr id="10" name="Freeform 26"/>
            <p:cNvSpPr>
              <a:spLocks/>
            </p:cNvSpPr>
            <p:nvPr/>
          </p:nvSpPr>
          <p:spPr bwMode="hidden">
            <a:xfrm>
              <a:off x="4157164" y="4316769"/>
              <a:ext cx="4939265" cy="925827"/>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zh-CN" altLang="en-US">
                <a:ea typeface="宋体" pitchFamily="2" charset="-122"/>
              </a:endParaRPr>
            </a:p>
          </p:txBody>
        </p:sp>
        <p:sp useBgFill="1">
          <p:nvSpPr>
            <p:cNvPr id="11" name="Freeform 10"/>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pPr>
                <a:defRPr/>
              </a:pPr>
              <a:endParaRPr lang="zh-CN" altLang="en-US">
                <a:ea typeface="宋体" pitchFamily="2" charset="-122"/>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dirty="0"/>
          </a:p>
        </p:txBody>
      </p:sp>
      <p:sp>
        <p:nvSpPr>
          <p:cNvPr id="12" name="Date Placeholder 4"/>
          <p:cNvSpPr>
            <a:spLocks noGrp="1"/>
          </p:cNvSpPr>
          <p:nvPr>
            <p:ph type="dt" sz="half" idx="10"/>
          </p:nvPr>
        </p:nvSpPr>
        <p:spPr/>
        <p:txBody>
          <a:bodyPr/>
          <a:lstStyle>
            <a:lvl1pPr>
              <a:defRPr/>
            </a:lvl1pPr>
          </a:lstStyle>
          <a:p>
            <a:pPr>
              <a:defRPr/>
            </a:pPr>
            <a:endParaRPr lang="en-US" altLang="zh-CN"/>
          </a:p>
        </p:txBody>
      </p:sp>
      <p:sp>
        <p:nvSpPr>
          <p:cNvPr id="13" name="Footer Placeholder 5"/>
          <p:cNvSpPr>
            <a:spLocks noGrp="1"/>
          </p:cNvSpPr>
          <p:nvPr>
            <p:ph type="ftr" sz="quarter" idx="11"/>
          </p:nvPr>
        </p:nvSpPr>
        <p:spPr/>
        <p:txBody>
          <a:bodyPr/>
          <a:lstStyle>
            <a:lvl1pPr>
              <a:defRPr/>
            </a:lvl1pPr>
          </a:lstStyle>
          <a:p>
            <a:pPr>
              <a:defRPr/>
            </a:pPr>
            <a:endParaRPr lang="en-US" altLang="zh-CN"/>
          </a:p>
        </p:txBody>
      </p:sp>
      <p:sp>
        <p:nvSpPr>
          <p:cNvPr id="14" name="Slide Number Placeholder 6"/>
          <p:cNvSpPr>
            <a:spLocks noGrp="1"/>
          </p:cNvSpPr>
          <p:nvPr>
            <p:ph type="sldNum" sz="quarter" idx="12"/>
          </p:nvPr>
        </p:nvSpPr>
        <p:spPr/>
        <p:txBody>
          <a:bodyPr/>
          <a:lstStyle>
            <a:lvl1pPr>
              <a:defRPr/>
            </a:lvl1pPr>
          </a:lstStyle>
          <a:p>
            <a:pPr>
              <a:defRPr/>
            </a:pPr>
            <a:fld id="{35391344-E692-47B2-AAD8-729DA89507B5}" type="slidenum">
              <a:rPr lang="en-US" altLang="zh-CN"/>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0702536A-8D06-452E-AFA1-527D21901CC0}" type="slidenum">
              <a:rPr lang="en-US" altLang="zh-CN"/>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033" name="Freeform 14"/>
            <p:cNvSpPr>
              <a:spLocks/>
            </p:cNvSpPr>
            <p:nvPr/>
          </p:nvSpPr>
          <p:spPr bwMode="hidden">
            <a:xfrm>
              <a:off x="4810006" y="4499677"/>
              <a:ext cx="4295986" cy="1016152"/>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pPr>
                <a:defRPr/>
              </a:pPr>
              <a:endParaRPr lang="zh-CN" altLang="en-US">
                <a:ea typeface="宋体" pitchFamily="2" charset="-122"/>
              </a:endParaRPr>
            </a:p>
          </p:txBody>
        </p:sp>
        <p:sp>
          <p:nvSpPr>
            <p:cNvPr id="1034" name="Freeform 18"/>
            <p:cNvSpPr>
              <a:spLocks/>
            </p:cNvSpPr>
            <p:nvPr/>
          </p:nvSpPr>
          <p:spPr bwMode="hidden">
            <a:xfrm>
              <a:off x="-308667" y="4319028"/>
              <a:ext cx="8279020" cy="1208091"/>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pPr>
                <a:defRPr/>
              </a:pPr>
              <a:endParaRPr lang="zh-CN" altLang="en-US">
                <a:ea typeface="宋体" pitchFamily="2" charset="-122"/>
              </a:endParaRPr>
            </a:p>
          </p:txBody>
        </p:sp>
        <p:sp>
          <p:nvSpPr>
            <p:cNvPr id="1035" name="Freeform 22"/>
            <p:cNvSpPr>
              <a:spLocks/>
            </p:cNvSpPr>
            <p:nvPr/>
          </p:nvSpPr>
          <p:spPr bwMode="hidden">
            <a:xfrm>
              <a:off x="4286" y="4334834"/>
              <a:ext cx="8165219" cy="1101960"/>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zh-CN" altLang="en-US">
                <a:ea typeface="宋体" pitchFamily="2" charset="-122"/>
              </a:endParaRPr>
            </a:p>
          </p:txBody>
        </p:sp>
        <p:sp>
          <p:nvSpPr>
            <p:cNvPr id="1036" name="Freeform 26"/>
            <p:cNvSpPr>
              <a:spLocks/>
            </p:cNvSpPr>
            <p:nvPr/>
          </p:nvSpPr>
          <p:spPr bwMode="hidden">
            <a:xfrm>
              <a:off x="4155651" y="4316769"/>
              <a:ext cx="4940859" cy="925827"/>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zh-CN" altLang="en-US">
                <a:ea typeface="宋体" pitchFamily="2" charset="-122"/>
              </a:endParaRPr>
            </a:p>
          </p:txBody>
        </p:sp>
        <p:sp useBgFill="1">
          <p:nvSpPr>
            <p:cNvPr id="1037" name="Freeform 10"/>
            <p:cNvSpPr>
              <a:spLocks/>
            </p:cNvSpPr>
            <p:nvPr/>
          </p:nvSpPr>
          <p:spPr bwMode="hidden">
            <a:xfrm>
              <a:off x="-3905251" y="4294188"/>
              <a:ext cx="13027839"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pPr>
                <a:defRPr/>
              </a:pPr>
              <a:endParaRPr lang="zh-CN" altLang="en-US">
                <a:ea typeface="宋体" pitchFamily="2" charset="-122"/>
              </a:endParaRPr>
            </a:p>
          </p:txBody>
        </p:sp>
      </p:grpSp>
      <p:sp>
        <p:nvSpPr>
          <p:cNvPr id="1028"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a:defRPr sz="1000">
                <a:solidFill>
                  <a:schemeClr val="tx2"/>
                </a:solidFill>
                <a:ea typeface="宋体" pitchFamily="2" charset="-122"/>
              </a:defRPr>
            </a:lvl1pPr>
          </a:lstStyle>
          <a:p>
            <a:pPr>
              <a:defRPr/>
            </a:pPr>
            <a:endParaRPr lang="en-US" altLang="zh-CN"/>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a:defRPr sz="1000">
                <a:solidFill>
                  <a:schemeClr val="tx2"/>
                </a:solidFill>
                <a:ea typeface="宋体" pitchFamily="2" charset="-122"/>
              </a:defRPr>
            </a:lvl1pPr>
          </a:lstStyle>
          <a:p>
            <a:pPr>
              <a:defRPr/>
            </a:pPr>
            <a:endParaRPr lang="en-US" altLang="zh-CN"/>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a:defRPr sz="1000">
                <a:solidFill>
                  <a:schemeClr val="tx2"/>
                </a:solidFill>
                <a:ea typeface="宋体" pitchFamily="2" charset="-122"/>
              </a:defRPr>
            </a:lvl1pPr>
          </a:lstStyle>
          <a:p>
            <a:pPr>
              <a:defRPr/>
            </a:pPr>
            <a:fld id="{5ECA953D-801B-4192-9BA7-CD02769C56DF}" type="slidenum">
              <a:rPr lang="en-US" altLang="zh-CN"/>
              <a:pPr>
                <a:defRPr/>
              </a:pPr>
              <a:t>‹#›</a:t>
            </a:fld>
            <a:endParaRPr lang="en-US" altLang="zh-CN"/>
          </a:p>
        </p:txBody>
      </p:sp>
      <p:sp>
        <p:nvSpPr>
          <p:cNvPr id="1032"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Tree>
  </p:cSld>
  <p:clrMap bg1="lt1" tx1="dk1" bg2="lt2" tx2="dk2" accent1="accent1" accent2="accent2" accent3="accent3" accent4="accent4" accent5="accent5" accent6="accent6" hlink="hlink" folHlink="folHlink"/>
  <p:sldLayoutIdLst>
    <p:sldLayoutId id="2147484023" r:id="rId1"/>
    <p:sldLayoutId id="2147484024" r:id="rId2"/>
    <p:sldLayoutId id="2147484022" r:id="rId3"/>
    <p:sldLayoutId id="2147484021" r:id="rId4"/>
    <p:sldLayoutId id="2147484020" r:id="rId5"/>
    <p:sldLayoutId id="2147484025" r:id="rId6"/>
    <p:sldLayoutId id="2147484026" r:id="rId7"/>
    <p:sldLayoutId id="2147484027" r:id="rId8"/>
    <p:sldLayoutId id="2147484019" r:id="rId9"/>
    <p:sldLayoutId id="2147484028" r:id="rId10"/>
    <p:sldLayoutId id="2147484029" r:id="rId11"/>
    <p:sldLayoutId id="2147484018" r:id="rId12"/>
    <p:sldLayoutId id="2147484017" r:id="rId13"/>
    <p:sldLayoutId id="2147484016" r:id="rId14"/>
    <p:sldLayoutId id="2147484015" r:id="rId15"/>
    <p:sldLayoutId id="2147484030" r:id="rId16"/>
    <p:sldLayoutId id="2147484031" r:id="rId17"/>
    <p:sldLayoutId id="2147484032" r:id="rId18"/>
  </p:sldLayoutIdLst>
  <p:txStyles>
    <p:titleStyle>
      <a:lvl1pPr algn="ctr" rtl="0" eaLnBrk="0" fontAlgn="base" hangingPunct="0">
        <a:spcBef>
          <a:spcPct val="0"/>
        </a:spcBef>
        <a:spcAft>
          <a:spcPct val="0"/>
        </a:spcAft>
        <a:defRPr sz="4400" kern="1200">
          <a:solidFill>
            <a:srgbClr val="FFFFFF"/>
          </a:solidFill>
          <a:latin typeface="+mj-lt"/>
          <a:ea typeface="+mj-ea"/>
          <a:cs typeface="华文新魏"/>
        </a:defRPr>
      </a:lvl1pPr>
      <a:lvl2pPr algn="ctr" rtl="0" eaLnBrk="0" fontAlgn="base" hangingPunct="0">
        <a:spcBef>
          <a:spcPct val="0"/>
        </a:spcBef>
        <a:spcAft>
          <a:spcPct val="0"/>
        </a:spcAft>
        <a:defRPr sz="4400">
          <a:solidFill>
            <a:srgbClr val="FFFFFF"/>
          </a:solidFill>
          <a:latin typeface="Candara" pitchFamily="34" charset="0"/>
          <a:ea typeface="华文新魏" pitchFamily="2" charset="-122"/>
          <a:cs typeface="华文新魏"/>
        </a:defRPr>
      </a:lvl2pPr>
      <a:lvl3pPr algn="ctr" rtl="0" eaLnBrk="0" fontAlgn="base" hangingPunct="0">
        <a:spcBef>
          <a:spcPct val="0"/>
        </a:spcBef>
        <a:spcAft>
          <a:spcPct val="0"/>
        </a:spcAft>
        <a:defRPr sz="4400">
          <a:solidFill>
            <a:srgbClr val="FFFFFF"/>
          </a:solidFill>
          <a:latin typeface="Candara" pitchFamily="34" charset="0"/>
          <a:ea typeface="华文新魏" pitchFamily="2" charset="-122"/>
          <a:cs typeface="华文新魏"/>
        </a:defRPr>
      </a:lvl3pPr>
      <a:lvl4pPr algn="ctr" rtl="0" eaLnBrk="0" fontAlgn="base" hangingPunct="0">
        <a:spcBef>
          <a:spcPct val="0"/>
        </a:spcBef>
        <a:spcAft>
          <a:spcPct val="0"/>
        </a:spcAft>
        <a:defRPr sz="4400">
          <a:solidFill>
            <a:srgbClr val="FFFFFF"/>
          </a:solidFill>
          <a:latin typeface="Candara" pitchFamily="34" charset="0"/>
          <a:ea typeface="华文新魏" pitchFamily="2" charset="-122"/>
          <a:cs typeface="华文新魏"/>
        </a:defRPr>
      </a:lvl4pPr>
      <a:lvl5pPr algn="ctr" rtl="0" eaLnBrk="0" fontAlgn="base" hangingPunct="0">
        <a:spcBef>
          <a:spcPct val="0"/>
        </a:spcBef>
        <a:spcAft>
          <a:spcPct val="0"/>
        </a:spcAft>
        <a:defRPr sz="4400">
          <a:solidFill>
            <a:srgbClr val="FFFFFF"/>
          </a:solidFill>
          <a:latin typeface="Candara" pitchFamily="34" charset="0"/>
          <a:ea typeface="华文新魏" pitchFamily="2" charset="-122"/>
          <a:cs typeface="华文新魏"/>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华文楷体"/>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华文楷体"/>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华文楷体"/>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华文楷体"/>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华文楷体"/>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hyperlink" Target="&#30149;&#21407;&#24494;&#29983;&#29289;&#26679;&#26412;&#36816;&#36755;&#31649;&#29702;&#35268;&#23450;.doc" TargetMode="External"/><Relationship Id="rId2" Type="http://schemas.openxmlformats.org/officeDocument/2006/relationships/hyperlink" Target="&#20154;&#38388;&#20256;&#26579;&#30340;&#30149;&#21407;&#24494;&#29983;&#29289;&#21517;&#24405;.doc" TargetMode="External"/><Relationship Id="rId1" Type="http://schemas.openxmlformats.org/officeDocument/2006/relationships/slideLayout" Target="../slideLayouts/slideLayout16.xml"/><Relationship Id="rId4" Type="http://schemas.openxmlformats.org/officeDocument/2006/relationships/hyperlink" Target="&#35838;&#20214;/&#30149;&#21407;&#24494;&#29983;&#29289;&#26679;&#26412;&#36816;&#36755;&#31649;&#29702;&#35268;&#23450;.doc"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3" Type="http://schemas.openxmlformats.org/officeDocument/2006/relationships/hyperlink" Target="&#30142;&#30149;&#25511;&#21046;&#31867;&#26816;&#39564;&#26679;&#21697;&#36865;&#26816;&#21333;.doc" TargetMode="External"/><Relationship Id="rId2" Type="http://schemas.openxmlformats.org/officeDocument/2006/relationships/hyperlink" Target="&#32454;&#33740;&#31867;&#26816;&#39564;&#26679;&#21697;&#36865;&#26816;&#21333;.doc" TargetMode="Externa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6.jpeg"/><Relationship Id="rId7" Type="http://schemas.openxmlformats.org/officeDocument/2006/relationships/image" Target="../media/image29.jpeg"/><Relationship Id="rId2" Type="http://schemas.openxmlformats.org/officeDocument/2006/relationships/image" Target="../media/image25.jpeg"/><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3.jpeg"/></Relationships>
</file>

<file path=ppt/slides/_rels/slide6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http://www.nlm.nih.gov/medlineplus/ency/images/ency/fullsize/9950.jpg" TargetMode="Externa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p:nvPr>
        </p:nvSpPr>
        <p:spPr>
          <a:xfrm>
            <a:off x="755650" y="1357299"/>
            <a:ext cx="7173936" cy="1714511"/>
          </a:xfrm>
        </p:spPr>
        <p:txBody>
          <a:bodyPr/>
          <a:lstStyle/>
          <a:p>
            <a:pPr algn="l" eaLnBrk="1" hangingPunct="1">
              <a:lnSpc>
                <a:spcPts val="6200"/>
              </a:lnSpc>
            </a:pPr>
            <a:r>
              <a:rPr lang="zh-CN" altLang="en-US" sz="4800" b="1" dirty="0" smtClean="0">
                <a:solidFill>
                  <a:srgbClr val="002060"/>
                </a:solidFill>
              </a:rPr>
              <a:t>疫苗相关疾病</a:t>
            </a:r>
            <a:r>
              <a:rPr lang="en-US" altLang="zh-CN" sz="4800" b="1" dirty="0" smtClean="0">
                <a:solidFill>
                  <a:srgbClr val="002060"/>
                </a:solidFill>
              </a:rPr>
              <a:t/>
            </a:r>
            <a:br>
              <a:rPr lang="en-US" altLang="zh-CN" sz="4800" b="1" dirty="0" smtClean="0">
                <a:solidFill>
                  <a:srgbClr val="002060"/>
                </a:solidFill>
              </a:rPr>
            </a:br>
            <a:r>
              <a:rPr lang="en-US" altLang="zh-CN" sz="4800" b="1" dirty="0" smtClean="0">
                <a:solidFill>
                  <a:srgbClr val="002060"/>
                </a:solidFill>
              </a:rPr>
              <a:t>     </a:t>
            </a:r>
            <a:r>
              <a:rPr lang="zh-CN" altLang="en-US" sz="4800" b="1" dirty="0" smtClean="0">
                <a:solidFill>
                  <a:srgbClr val="002060"/>
                </a:solidFill>
              </a:rPr>
              <a:t>样品采集、保存和运输</a:t>
            </a:r>
            <a:endParaRPr lang="zh-CN" altLang="en-US" b="1" dirty="0" smtClean="0">
              <a:solidFill>
                <a:srgbClr val="0000FF"/>
              </a:solidFill>
              <a:ea typeface="楷体_GB2312"/>
              <a:cs typeface="楷体_GB2312"/>
            </a:endParaRPr>
          </a:p>
        </p:txBody>
      </p:sp>
      <p:sp>
        <p:nvSpPr>
          <p:cNvPr id="18434" name="Rectangle 5"/>
          <p:cNvSpPr>
            <a:spLocks noChangeArrowheads="1"/>
          </p:cNvSpPr>
          <p:nvPr/>
        </p:nvSpPr>
        <p:spPr bwMode="auto">
          <a:xfrm>
            <a:off x="1908175" y="4429132"/>
            <a:ext cx="5472113" cy="1815882"/>
          </a:xfrm>
          <a:prstGeom prst="rect">
            <a:avLst/>
          </a:prstGeom>
          <a:noFill/>
          <a:ln w="9525">
            <a:noFill/>
            <a:miter lim="800000"/>
            <a:headEnd/>
            <a:tailEnd/>
          </a:ln>
        </p:spPr>
        <p:txBody>
          <a:bodyPr wrap="square">
            <a:spAutoFit/>
          </a:bodyPr>
          <a:lstStyle/>
          <a:p>
            <a:pPr algn="ctr"/>
            <a:r>
              <a:rPr lang="zh-CN" altLang="en-US" sz="2800" b="1" dirty="0" smtClean="0">
                <a:solidFill>
                  <a:srgbClr val="0000FF"/>
                </a:solidFill>
                <a:ea typeface="华文隶书"/>
                <a:cs typeface="华文隶书"/>
              </a:rPr>
              <a:t>佛山市三水区疾病预防控制中心</a:t>
            </a:r>
            <a:r>
              <a:rPr lang="zh-CN" altLang="en-US" sz="2800" b="1" dirty="0">
                <a:solidFill>
                  <a:srgbClr val="0000FF"/>
                </a:solidFill>
                <a:ea typeface="华文隶书"/>
                <a:cs typeface="华文隶书"/>
              </a:rPr>
              <a:t/>
            </a:r>
            <a:br>
              <a:rPr lang="zh-CN" altLang="en-US" sz="2800" b="1" dirty="0">
                <a:solidFill>
                  <a:srgbClr val="0000FF"/>
                </a:solidFill>
                <a:ea typeface="华文隶书"/>
                <a:cs typeface="华文隶书"/>
              </a:rPr>
            </a:br>
            <a:endParaRPr lang="zh-CN" altLang="en-US" sz="2800" b="1" dirty="0">
              <a:solidFill>
                <a:srgbClr val="0000FF"/>
              </a:solidFill>
              <a:ea typeface="华文隶书"/>
              <a:cs typeface="华文隶书"/>
            </a:endParaRPr>
          </a:p>
          <a:p>
            <a:r>
              <a:rPr lang="en-US" altLang="zh-CN" sz="2800" dirty="0">
                <a:solidFill>
                  <a:srgbClr val="00B050"/>
                </a:solidFill>
              </a:rPr>
              <a:t/>
            </a:r>
            <a:br>
              <a:rPr lang="en-US" altLang="zh-CN" sz="2800" dirty="0">
                <a:solidFill>
                  <a:srgbClr val="00B050"/>
                </a:solidFill>
              </a:rPr>
            </a:br>
            <a:endParaRPr lang="zh-CN" altLang="en-US" sz="2800" dirty="0">
              <a:solidFill>
                <a:srgbClr val="00B05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idx="4294967295"/>
          </p:nvPr>
        </p:nvSpPr>
        <p:spPr/>
        <p:txBody>
          <a:bodyPr/>
          <a:lstStyle/>
          <a:p>
            <a:pPr eaLnBrk="1" hangingPunct="1"/>
            <a:r>
              <a:rPr lang="zh-CN" altLang="en-US" b="1" smtClean="0"/>
              <a:t>生物样品采样箱</a:t>
            </a:r>
            <a:r>
              <a:rPr lang="zh-CN" altLang="en-US" smtClean="0"/>
              <a:t> </a:t>
            </a:r>
          </a:p>
        </p:txBody>
      </p:sp>
      <p:graphicFrame>
        <p:nvGraphicFramePr>
          <p:cNvPr id="146077" name="Group 669"/>
          <p:cNvGraphicFramePr>
            <a:graphicFrameLocks noGrp="1"/>
          </p:cNvGraphicFramePr>
          <p:nvPr>
            <p:ph idx="4294967295"/>
          </p:nvPr>
        </p:nvGraphicFramePr>
        <p:xfrm>
          <a:off x="323850" y="1484313"/>
          <a:ext cx="8496300" cy="5273040"/>
        </p:xfrm>
        <a:graphic>
          <a:graphicData uri="http://schemas.openxmlformats.org/drawingml/2006/table">
            <a:tbl>
              <a:tblPr/>
              <a:tblGrid>
                <a:gridCol w="1584325"/>
                <a:gridCol w="1536700"/>
                <a:gridCol w="695325"/>
                <a:gridCol w="3095625"/>
                <a:gridCol w="1584325"/>
              </a:tblGrid>
              <a:tr h="0">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内置单元包</a:t>
                      </a:r>
                      <a:endParaRPr kumimoji="0" lang="zh-CN" altLang="en-US" sz="1800" b="1" i="0" u="none" strike="noStrike" cap="none" normalizeH="0" baseline="0" dirty="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配置物品</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配置数量</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主要技术规格</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配置依据</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rowSpan="9">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生物采样容器设备单元包</a:t>
                      </a:r>
                      <a:endParaRPr kumimoji="0" lang="zh-CN" altLang="en-US" sz="1800" b="1" i="0" u="none" strike="noStrike" cap="none" normalizeH="0" baseline="0" dirty="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一次性无菌咽拭子</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1</a:t>
                      </a: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盒</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包含拭子和收集管，收集管内配置有病毒培养液。</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卫生装备参考目录</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vMerge="1">
                  <a:txBody>
                    <a:bodyPr/>
                    <a:lstStyle/>
                    <a:p>
                      <a:endParaRPr lang="zh-CN" altLang="en-US"/>
                    </a:p>
                  </a:txBody>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涂抹棒</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20</a:t>
                      </a: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支</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管内含有磷酸盐缓冲液或蛋白胨水，</a:t>
                      </a:r>
                      <a:r>
                        <a:rPr kumimoji="0" lang="en-US" altLang="zh-CN"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10ml</a:t>
                      </a:r>
                      <a:endParaRPr kumimoji="0" lang="en-US" altLang="zh-CN"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卫生装备参考目录</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vMerge="1">
                  <a:txBody>
                    <a:bodyPr/>
                    <a:lstStyle/>
                    <a:p>
                      <a:endParaRPr lang="zh-CN" altLang="en-US"/>
                    </a:p>
                  </a:txBody>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采便管</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30</a:t>
                      </a: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支</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管内含有保鲜培养基</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卫生装备参考目录</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vMerge="1">
                  <a:txBody>
                    <a:bodyPr/>
                    <a:lstStyle/>
                    <a:p>
                      <a:endParaRPr lang="zh-CN" altLang="en-US"/>
                    </a:p>
                  </a:txBody>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采尿管</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10</a:t>
                      </a: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个</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塑料材质，</a:t>
                      </a:r>
                      <a:r>
                        <a:rPr kumimoji="0" lang="en-US" altLang="zh-CN"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50ml</a:t>
                      </a: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密封离心管</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卫生装备参考目录</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vMerge="1">
                  <a:txBody>
                    <a:bodyPr/>
                    <a:lstStyle/>
                    <a:p>
                      <a:endParaRPr lang="zh-CN" altLang="en-US"/>
                    </a:p>
                  </a:txBody>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采血管</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50</a:t>
                      </a: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支</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4ml</a:t>
                      </a: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，促凝，无菌</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卫生装备参考目录</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vMerge="1">
                  <a:txBody>
                    <a:bodyPr/>
                    <a:lstStyle/>
                    <a:p>
                      <a:endParaRPr lang="zh-CN" altLang="en-US"/>
                    </a:p>
                  </a:txBody>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一次性采血针</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50</a:t>
                      </a: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支</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7# </a:t>
                      </a:r>
                      <a:endParaRPr kumimoji="0" lang="en-US" altLang="zh-CN"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卫生装备参考目录</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vMerge="1">
                  <a:txBody>
                    <a:bodyPr/>
                    <a:lstStyle/>
                    <a:p>
                      <a:endParaRPr lang="zh-CN" altLang="en-US"/>
                    </a:p>
                  </a:txBody>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无菌冻存管</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10</a:t>
                      </a: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支</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塑料材质，</a:t>
                      </a:r>
                      <a:r>
                        <a:rPr kumimoji="0" lang="en-US" altLang="zh-CN"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5ml</a:t>
                      </a: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密封离心管</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卫生装备参考目录</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vMerge="1">
                  <a:txBody>
                    <a:bodyPr/>
                    <a:lstStyle/>
                    <a:p>
                      <a:endParaRPr lang="zh-CN" altLang="en-US"/>
                    </a:p>
                  </a:txBody>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无菌冻存管</a:t>
                      </a:r>
                      <a:endParaRPr kumimoji="0" lang="zh-CN" altLang="en-US" sz="1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a:t>
                      </a: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脑积液管</a:t>
                      </a:r>
                      <a:r>
                        <a:rPr kumimoji="0" lang="en-US" altLang="zh-CN"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a:t>
                      </a:r>
                      <a:endParaRPr kumimoji="0" lang="en-US" altLang="zh-CN"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10</a:t>
                      </a: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支</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塑料材质，</a:t>
                      </a:r>
                      <a:r>
                        <a:rPr kumimoji="0" lang="en-US" altLang="zh-CN"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2ml</a:t>
                      </a: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密封离心管</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卫生装备参考目录</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vMerge="1">
                  <a:txBody>
                    <a:bodyPr/>
                    <a:lstStyle/>
                    <a:p>
                      <a:endParaRPr lang="zh-CN" altLang="en-US"/>
                    </a:p>
                  </a:txBody>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密封采样袋</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10</a:t>
                      </a: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个</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塑料薄膜材质，封口处带有钢丝便于采样密封</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卫生装备参考目录</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rowSpan="6">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生物采样辅助品单元包</a:t>
                      </a:r>
                      <a:endParaRPr kumimoji="0" lang="zh-CN" altLang="en-US" sz="1800" b="1" i="0" u="none" strike="noStrike" cap="none" normalizeH="0" baseline="0" dirty="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安全盒</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1</a:t>
                      </a: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个</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医用，容积</a:t>
                      </a:r>
                      <a:r>
                        <a:rPr kumimoji="0" lang="en-US" altLang="zh-CN"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1L</a:t>
                      </a:r>
                      <a:endParaRPr kumimoji="0" lang="en-US" altLang="zh-CN"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卫生装备参考目录</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vMerge="1">
                  <a:txBody>
                    <a:bodyPr/>
                    <a:lstStyle/>
                    <a:p>
                      <a:endParaRPr lang="zh-CN" altLang="en-US"/>
                    </a:p>
                  </a:txBody>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压舌板</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1</a:t>
                      </a: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包</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木制一次性</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卫生装备参考目录</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vMerge="1">
                  <a:txBody>
                    <a:bodyPr/>
                    <a:lstStyle/>
                    <a:p>
                      <a:endParaRPr lang="zh-CN" altLang="en-US"/>
                    </a:p>
                  </a:txBody>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剪刀</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1</a:t>
                      </a: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把</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12.5cm</a:t>
                      </a: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直尖</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卫生装备参考目录</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vMerge="1">
                  <a:txBody>
                    <a:bodyPr/>
                    <a:lstStyle/>
                    <a:p>
                      <a:endParaRPr lang="zh-CN" altLang="en-US"/>
                    </a:p>
                  </a:txBody>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敷料镊</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1</a:t>
                      </a: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把</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12.5cm</a:t>
                      </a:r>
                      <a:endParaRPr kumimoji="0" lang="en-US" altLang="zh-CN"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卫生装备参考目录</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vMerge="1">
                  <a:txBody>
                    <a:bodyPr/>
                    <a:lstStyle/>
                    <a:p>
                      <a:endParaRPr lang="zh-CN" altLang="en-US"/>
                    </a:p>
                  </a:txBody>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签字笔</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I</a:t>
                      </a: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支</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略</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卫生装备参考目录</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vMerge="1">
                  <a:txBody>
                    <a:bodyPr/>
                    <a:lstStyle/>
                    <a:p>
                      <a:endParaRPr lang="zh-CN" altLang="en-US"/>
                    </a:p>
                  </a:txBody>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记号笔</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1</a:t>
                      </a: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支</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略</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卫生装备参考目录</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rowSpan="5">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采样防护品单元包</a:t>
                      </a:r>
                      <a:endParaRPr kumimoji="0" lang="zh-CN" altLang="en-US" sz="1800" b="1" i="0" u="none" strike="noStrike" cap="none" normalizeH="0" baseline="0" dirty="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医用垃圾袋</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2</a:t>
                      </a: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个</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一次性，防护生物污染</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卫生装备参考目录</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vMerge="1">
                  <a:txBody>
                    <a:bodyPr/>
                    <a:lstStyle/>
                    <a:p>
                      <a:endParaRPr lang="zh-CN" altLang="en-US"/>
                    </a:p>
                  </a:txBody>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医用一次性口罩</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1</a:t>
                      </a: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包</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略</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卫生装备参考目录</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vMerge="1">
                  <a:txBody>
                    <a:bodyPr/>
                    <a:lstStyle/>
                    <a:p>
                      <a:endParaRPr lang="zh-CN" altLang="en-US"/>
                    </a:p>
                  </a:txBody>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医用乳胶手套</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5</a:t>
                      </a: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副</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医用、独立包装、一次性使用</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卫生装备参考目录</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vMerge="1">
                  <a:txBody>
                    <a:bodyPr/>
                    <a:lstStyle/>
                    <a:p>
                      <a:endParaRPr lang="zh-CN" altLang="en-US"/>
                    </a:p>
                  </a:txBody>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酒精棉球</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1</a:t>
                      </a: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盒</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医用、独立包装</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卫生装备参考目录</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vMerge="1">
                  <a:txBody>
                    <a:bodyPr/>
                    <a:lstStyle/>
                    <a:p>
                      <a:endParaRPr lang="zh-CN" altLang="en-US"/>
                    </a:p>
                  </a:txBody>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止血带</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1</a:t>
                      </a: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条</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医用</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卫生装备参考目录</a:t>
                      </a:r>
                      <a:endParaRPr kumimoji="0" lang="zh-CN" altLang="en-US" sz="1800" b="1" i="0" u="none" strike="noStrike" cap="none" normalizeH="0" baseline="0" dirty="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idx="4294967295"/>
          </p:nvPr>
        </p:nvSpPr>
        <p:spPr/>
        <p:txBody>
          <a:bodyPr/>
          <a:lstStyle/>
          <a:p>
            <a:pPr eaLnBrk="1" hangingPunct="1"/>
            <a:r>
              <a:rPr lang="zh-CN" altLang="en-US" b="1" smtClean="0"/>
              <a:t>生物样品运输箱</a:t>
            </a:r>
          </a:p>
        </p:txBody>
      </p:sp>
      <p:graphicFrame>
        <p:nvGraphicFramePr>
          <p:cNvPr id="28715" name="Group 43"/>
          <p:cNvGraphicFramePr>
            <a:graphicFrameLocks noGrp="1"/>
          </p:cNvGraphicFramePr>
          <p:nvPr>
            <p:ph idx="4294967295"/>
          </p:nvPr>
        </p:nvGraphicFramePr>
        <p:xfrm>
          <a:off x="684213" y="1928801"/>
          <a:ext cx="7985125" cy="4436758"/>
        </p:xfrm>
        <a:graphic>
          <a:graphicData uri="http://schemas.openxmlformats.org/drawingml/2006/table">
            <a:tbl>
              <a:tblPr/>
              <a:tblGrid>
                <a:gridCol w="1784350"/>
                <a:gridCol w="1095375"/>
                <a:gridCol w="1223962"/>
                <a:gridCol w="2160588"/>
                <a:gridCol w="1720850"/>
              </a:tblGrid>
              <a:tr h="812430">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endParaRPr kumimoji="0" lang="zh-CN" altLang="en-US" sz="1400" b="1" i="0" u="none" strike="noStrike" cap="none" normalizeH="0" baseline="0" dirty="0" smtClean="0">
                        <a:ln>
                          <a:noFill/>
                        </a:ln>
                        <a:solidFill>
                          <a:srgbClr val="FF0000"/>
                        </a:solidFill>
                        <a:effectLst/>
                        <a:latin typeface="宋体" charset="-122"/>
                        <a:ea typeface="宋体" charset="-122"/>
                        <a:cs typeface="Times New Roman" pitchFamily="18" charset="0"/>
                      </a:endParaRPr>
                    </a:p>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rgbClr val="FF0000"/>
                          </a:solidFill>
                          <a:effectLst/>
                          <a:latin typeface="宋体" charset="-122"/>
                          <a:ea typeface="宋体" charset="-122"/>
                          <a:cs typeface="Times New Roman" pitchFamily="18" charset="0"/>
                        </a:rPr>
                        <a:t>内置单元包</a:t>
                      </a:r>
                      <a:endParaRPr kumimoji="0" lang="zh-CN" altLang="en-US" sz="1400" b="1" i="0" u="none" strike="noStrike" cap="none" normalizeH="0" baseline="0" dirty="0" smtClean="0">
                        <a:ln>
                          <a:noFill/>
                        </a:ln>
                        <a:solidFill>
                          <a:srgbClr val="FF0000"/>
                        </a:solidFill>
                        <a:effectLst/>
                        <a:latin typeface="Arial"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rgbClr val="FF0000"/>
                          </a:solidFill>
                          <a:effectLst/>
                          <a:latin typeface="宋体" charset="-122"/>
                          <a:ea typeface="宋体" charset="-122"/>
                          <a:cs typeface="Times New Roman" pitchFamily="18" charset="0"/>
                        </a:rPr>
                        <a:t>配置物品</a:t>
                      </a:r>
                      <a:endParaRPr kumimoji="0" lang="zh-CN" altLang="en-US" sz="1400" b="1" i="0" u="none" strike="noStrike" cap="none" normalizeH="0" baseline="0" smtClean="0">
                        <a:ln>
                          <a:noFill/>
                        </a:ln>
                        <a:solidFill>
                          <a:srgbClr val="FF0000"/>
                        </a:solidFill>
                        <a:effectLst/>
                        <a:latin typeface="Arial" charset="0"/>
                        <a:ea typeface="宋体"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rgbClr val="FF0000"/>
                          </a:solidFill>
                          <a:effectLst/>
                          <a:latin typeface="宋体" charset="-122"/>
                          <a:ea typeface="宋体" charset="-122"/>
                          <a:cs typeface="Times New Roman" pitchFamily="18" charset="0"/>
                        </a:rPr>
                        <a:t>配置数量</a:t>
                      </a:r>
                      <a:endParaRPr kumimoji="0" lang="zh-CN" altLang="en-US" sz="1400" b="1" i="0" u="none" strike="noStrike" cap="none" normalizeH="0" baseline="0" smtClean="0">
                        <a:ln>
                          <a:noFill/>
                        </a:ln>
                        <a:solidFill>
                          <a:srgbClr val="FF0000"/>
                        </a:solidFill>
                        <a:effectLst/>
                        <a:latin typeface="Arial" charset="0"/>
                        <a:ea typeface="宋体"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rgbClr val="FF0000"/>
                          </a:solidFill>
                          <a:effectLst/>
                          <a:latin typeface="宋体" charset="-122"/>
                          <a:ea typeface="宋体" charset="-122"/>
                          <a:cs typeface="Times New Roman" pitchFamily="18" charset="0"/>
                        </a:rPr>
                        <a:t>主要技术规格</a:t>
                      </a:r>
                      <a:endParaRPr kumimoji="0" lang="zh-CN" altLang="en-US" sz="1400" b="1" i="0" u="none" strike="noStrike" cap="none" normalizeH="0" baseline="0" smtClean="0">
                        <a:ln>
                          <a:noFill/>
                        </a:ln>
                        <a:solidFill>
                          <a:srgbClr val="FF0000"/>
                        </a:solidFill>
                        <a:effectLst/>
                        <a:latin typeface="Arial" charset="0"/>
                        <a:ea typeface="宋体"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rgbClr val="FF0000"/>
                          </a:solidFill>
                          <a:effectLst/>
                          <a:latin typeface="宋体" charset="-122"/>
                          <a:ea typeface="宋体" charset="-122"/>
                          <a:cs typeface="Times New Roman" pitchFamily="18" charset="0"/>
                        </a:rPr>
                        <a:t>配置依据</a:t>
                      </a:r>
                      <a:endParaRPr kumimoji="0" lang="zh-CN" altLang="en-US" sz="1400" b="1" i="0" u="none" strike="noStrike" cap="none" normalizeH="0" baseline="0" smtClean="0">
                        <a:ln>
                          <a:noFill/>
                        </a:ln>
                        <a:solidFill>
                          <a:srgbClr val="FF0000"/>
                        </a:solidFill>
                        <a:effectLst/>
                        <a:latin typeface="Arial" charset="0"/>
                        <a:ea typeface="宋体"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02744">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endParaRPr kumimoji="0" lang="zh-CN" altLang="en-US" sz="1400" b="1" i="0" u="none" strike="noStrike" cap="none" normalizeH="0" baseline="0" smtClean="0">
                        <a:ln>
                          <a:noFill/>
                        </a:ln>
                        <a:solidFill>
                          <a:schemeClr val="tx1"/>
                        </a:solidFill>
                        <a:effectLst/>
                        <a:latin typeface="宋体" charset="-122"/>
                        <a:ea typeface="宋体" charset="-122"/>
                        <a:cs typeface="Times New Roman" pitchFamily="18" charset="0"/>
                      </a:endParaRPr>
                    </a:p>
                    <a:p>
                      <a:pPr marL="273050" marR="0" lvl="0" indent="-273050" algn="ctr" defTabSz="914400" rtl="0" eaLnBrk="0" fontAlgn="base" latinLnBrk="0" hangingPunct="0">
                        <a:lnSpc>
                          <a:spcPct val="100000"/>
                        </a:lnSpc>
                        <a:spcBef>
                          <a:spcPct val="0"/>
                        </a:spcBef>
                        <a:spcAft>
                          <a:spcPct val="0"/>
                        </a:spcAft>
                        <a:buClrTx/>
                        <a:buSzTx/>
                        <a:buFontTx/>
                        <a:buNone/>
                        <a:tabLst/>
                      </a:pPr>
                      <a:endParaRPr kumimoji="0" lang="zh-CN" altLang="en-US" sz="1400" b="1" i="0" u="none" strike="noStrike" cap="none" normalizeH="0" baseline="0" smtClean="0">
                        <a:ln>
                          <a:noFill/>
                        </a:ln>
                        <a:solidFill>
                          <a:schemeClr val="tx1"/>
                        </a:solidFill>
                        <a:effectLst/>
                        <a:latin typeface="宋体" charset="-122"/>
                        <a:ea typeface="宋体" charset="-122"/>
                        <a:cs typeface="Times New Roman" pitchFamily="18" charset="0"/>
                      </a:endParaRPr>
                    </a:p>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宋体" charset="-122"/>
                          <a:ea typeface="宋体" charset="-122"/>
                          <a:cs typeface="Times New Roman" pitchFamily="18" charset="0"/>
                        </a:rPr>
                        <a:t>样品运输外箱单元包</a:t>
                      </a:r>
                      <a:endParaRPr kumimoji="0" lang="zh-CN" altLang="en-US" sz="1400" b="1" i="0" u="none" strike="noStrike" cap="none" normalizeH="0" baseline="0" smtClean="0">
                        <a:ln>
                          <a:noFill/>
                        </a:ln>
                        <a:solidFill>
                          <a:schemeClr val="tx1"/>
                        </a:solidFill>
                        <a:effectLst/>
                        <a:latin typeface="Arial"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宋体" charset="-122"/>
                          <a:ea typeface="宋体" charset="-122"/>
                          <a:cs typeface="Times New Roman" pitchFamily="18" charset="0"/>
                        </a:rPr>
                        <a:t>样品运输外箱</a:t>
                      </a:r>
                      <a:endParaRPr kumimoji="0" lang="zh-CN" altLang="en-US" sz="1400" b="1" i="0" u="none" strike="noStrike" cap="none" normalizeH="0" baseline="0" dirty="0" smtClean="0">
                        <a:ln>
                          <a:noFill/>
                        </a:ln>
                        <a:solidFill>
                          <a:schemeClr val="tx1"/>
                        </a:solidFill>
                        <a:effectLst/>
                        <a:latin typeface="Arial" charset="0"/>
                        <a:ea typeface="宋体"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宋体" charset="-122"/>
                          <a:ea typeface="宋体" charset="-122"/>
                          <a:cs typeface="Times New Roman" pitchFamily="18" charset="0"/>
                        </a:rPr>
                        <a:t>1</a:t>
                      </a:r>
                      <a:r>
                        <a:rPr kumimoji="0" lang="zh-CN" altLang="en-US" sz="1400" b="1" i="0" u="none" strike="noStrike" cap="none" normalizeH="0" baseline="0" smtClean="0">
                          <a:ln>
                            <a:noFill/>
                          </a:ln>
                          <a:solidFill>
                            <a:schemeClr val="tx1"/>
                          </a:solidFill>
                          <a:effectLst/>
                          <a:latin typeface="宋体" charset="-122"/>
                          <a:ea typeface="宋体" charset="-122"/>
                          <a:cs typeface="Times New Roman" pitchFamily="18" charset="0"/>
                        </a:rPr>
                        <a:t>个</a:t>
                      </a:r>
                      <a:endParaRPr kumimoji="0" lang="zh-CN" altLang="en-US" sz="1400" b="1" i="0" u="none" strike="noStrike" cap="none" normalizeH="0" baseline="0" smtClean="0">
                        <a:ln>
                          <a:noFill/>
                        </a:ln>
                        <a:solidFill>
                          <a:schemeClr val="tx1"/>
                        </a:solidFill>
                        <a:effectLst/>
                        <a:latin typeface="Arial" charset="0"/>
                        <a:ea typeface="宋体"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宋体" charset="-122"/>
                          <a:ea typeface="宋体" charset="-122"/>
                          <a:cs typeface="Times New Roman" pitchFamily="18" charset="0"/>
                        </a:rPr>
                        <a:t>   内外层均采用</a:t>
                      </a:r>
                      <a:r>
                        <a:rPr kumimoji="0" lang="en-US" altLang="zh-CN" sz="1400" b="1" i="0" u="none" strike="noStrike" cap="none" normalizeH="0" baseline="0" smtClean="0">
                          <a:ln>
                            <a:noFill/>
                          </a:ln>
                          <a:solidFill>
                            <a:schemeClr val="tx1"/>
                          </a:solidFill>
                          <a:effectLst/>
                          <a:latin typeface="宋体" charset="-122"/>
                          <a:ea typeface="宋体" charset="-122"/>
                          <a:cs typeface="Times New Roman" pitchFamily="18" charset="0"/>
                        </a:rPr>
                        <a:t>PP</a:t>
                      </a:r>
                      <a:r>
                        <a:rPr kumimoji="0" lang="zh-CN" altLang="en-US" sz="1400" b="1" i="0" u="none" strike="noStrike" cap="none" normalizeH="0" baseline="0" smtClean="0">
                          <a:ln>
                            <a:noFill/>
                          </a:ln>
                          <a:solidFill>
                            <a:schemeClr val="tx1"/>
                          </a:solidFill>
                          <a:effectLst/>
                          <a:latin typeface="宋体" charset="-122"/>
                          <a:ea typeface="宋体" charset="-122"/>
                          <a:cs typeface="Times New Roman" pitchFamily="18" charset="0"/>
                        </a:rPr>
                        <a:t>硬制塑料注塑，有效容积</a:t>
                      </a:r>
                      <a:r>
                        <a:rPr kumimoji="0" lang="en-US" altLang="zh-CN" sz="1400" b="1" i="0" u="none" strike="noStrike" cap="none" normalizeH="0" baseline="0" smtClean="0">
                          <a:ln>
                            <a:noFill/>
                          </a:ln>
                          <a:solidFill>
                            <a:schemeClr val="tx1"/>
                          </a:solidFill>
                          <a:effectLst/>
                          <a:latin typeface="宋体" charset="-122"/>
                          <a:ea typeface="宋体" charset="-122"/>
                          <a:cs typeface="Times New Roman" pitchFamily="18" charset="0"/>
                        </a:rPr>
                        <a:t>11</a:t>
                      </a:r>
                      <a:r>
                        <a:rPr kumimoji="0" lang="zh-CN" altLang="en-US" sz="1400" b="1" i="0" u="none" strike="noStrike" cap="none" normalizeH="0" baseline="0" smtClean="0">
                          <a:ln>
                            <a:noFill/>
                          </a:ln>
                          <a:solidFill>
                            <a:schemeClr val="tx1"/>
                          </a:solidFill>
                          <a:effectLst/>
                          <a:latin typeface="宋体" charset="-122"/>
                          <a:ea typeface="宋体" charset="-122"/>
                          <a:cs typeface="Times New Roman" pitchFamily="18" charset="0"/>
                        </a:rPr>
                        <a:t>升，密封材料为橡胶。中间夹层采用</a:t>
                      </a:r>
                      <a:r>
                        <a:rPr kumimoji="0" lang="en-US" altLang="zh-CN" sz="1400" b="1" i="0" u="none" strike="noStrike" cap="none" normalizeH="0" baseline="0" smtClean="0">
                          <a:ln>
                            <a:noFill/>
                          </a:ln>
                          <a:solidFill>
                            <a:schemeClr val="tx1"/>
                          </a:solidFill>
                          <a:effectLst/>
                          <a:latin typeface="宋体" charset="-122"/>
                          <a:ea typeface="宋体" charset="-122"/>
                          <a:cs typeface="Times New Roman" pitchFamily="18" charset="0"/>
                        </a:rPr>
                        <a:t>PU</a:t>
                      </a:r>
                      <a:r>
                        <a:rPr kumimoji="0" lang="zh-CN" altLang="en-US" sz="1400" b="1" i="0" u="none" strike="noStrike" cap="none" normalizeH="0" baseline="0" smtClean="0">
                          <a:ln>
                            <a:noFill/>
                          </a:ln>
                          <a:solidFill>
                            <a:schemeClr val="tx1"/>
                          </a:solidFill>
                          <a:effectLst/>
                          <a:latin typeface="宋体" charset="-122"/>
                          <a:ea typeface="宋体" charset="-122"/>
                          <a:cs typeface="Times New Roman" pitchFamily="18" charset="0"/>
                        </a:rPr>
                        <a:t>隔热保温发泡材料。</a:t>
                      </a:r>
                      <a:endParaRPr kumimoji="0" lang="zh-CN" altLang="en-US" sz="1400" b="1" i="0" u="none" strike="noStrike" cap="none" normalizeH="0" baseline="0" smtClean="0">
                        <a:ln>
                          <a:noFill/>
                        </a:ln>
                        <a:solidFill>
                          <a:schemeClr val="tx1"/>
                        </a:solidFill>
                        <a:effectLst/>
                        <a:latin typeface="Arial" charset="0"/>
                        <a:ea typeface="宋体"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宋体" charset="-122"/>
                          <a:ea typeface="宋体" charset="-122"/>
                          <a:cs typeface="Times New Roman" pitchFamily="18" charset="0"/>
                        </a:rPr>
                        <a:t>卫生装备参考目录</a:t>
                      </a:r>
                      <a:endParaRPr kumimoji="0" lang="zh-CN" altLang="en-US" sz="1400" b="1" i="0" u="none" strike="noStrike" cap="none" normalizeH="0" baseline="0" smtClean="0">
                        <a:ln>
                          <a:noFill/>
                        </a:ln>
                        <a:solidFill>
                          <a:schemeClr val="tx1"/>
                        </a:solidFill>
                        <a:effectLst/>
                        <a:latin typeface="Arial" charset="0"/>
                        <a:ea typeface="宋体"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62764">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endParaRPr kumimoji="0" lang="zh-CN" altLang="en-US" sz="1400" b="1" i="0" u="none" strike="noStrike" cap="none" normalizeH="0" baseline="0" smtClean="0">
                        <a:ln>
                          <a:noFill/>
                        </a:ln>
                        <a:solidFill>
                          <a:schemeClr val="tx1"/>
                        </a:solidFill>
                        <a:effectLst/>
                        <a:latin typeface="宋体" charset="-122"/>
                        <a:ea typeface="宋体" charset="-122"/>
                        <a:cs typeface="Times New Roman" pitchFamily="18" charset="0"/>
                      </a:endParaRPr>
                    </a:p>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宋体" charset="-122"/>
                          <a:ea typeface="宋体" charset="-122"/>
                          <a:cs typeface="Times New Roman" pitchFamily="18" charset="0"/>
                        </a:rPr>
                        <a:t>生物样品运输罐</a:t>
                      </a:r>
                    </a:p>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宋体" charset="-122"/>
                          <a:ea typeface="宋体" charset="-122"/>
                          <a:cs typeface="Times New Roman" pitchFamily="18" charset="0"/>
                        </a:rPr>
                        <a:t>单元包</a:t>
                      </a:r>
                      <a:endParaRPr kumimoji="0" lang="zh-CN" altLang="en-US" sz="1400" b="1" i="0" u="none" strike="noStrike" cap="none" normalizeH="0" baseline="0" smtClean="0">
                        <a:ln>
                          <a:noFill/>
                        </a:ln>
                        <a:solidFill>
                          <a:schemeClr val="tx1"/>
                        </a:solidFill>
                        <a:effectLst/>
                        <a:latin typeface="Arial"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宋体" charset="-122"/>
                          <a:ea typeface="宋体" charset="-122"/>
                          <a:cs typeface="Times New Roman" pitchFamily="18" charset="0"/>
                        </a:rPr>
                        <a:t>生物样品运输罐</a:t>
                      </a:r>
                      <a:endParaRPr kumimoji="0" lang="zh-CN" altLang="en-US" sz="1400" b="1" i="0" u="none" strike="noStrike" cap="none" normalizeH="0" baseline="0" smtClean="0">
                        <a:ln>
                          <a:noFill/>
                        </a:ln>
                        <a:solidFill>
                          <a:schemeClr val="tx1"/>
                        </a:solidFill>
                        <a:effectLst/>
                        <a:latin typeface="Arial" charset="0"/>
                        <a:ea typeface="宋体"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宋体" charset="-122"/>
                          <a:ea typeface="宋体" charset="-122"/>
                          <a:cs typeface="Times New Roman" pitchFamily="18" charset="0"/>
                        </a:rPr>
                        <a:t>2</a:t>
                      </a:r>
                      <a:r>
                        <a:rPr kumimoji="0" lang="zh-CN" altLang="en-US" sz="1400" b="1" i="0" u="none" strike="noStrike" cap="none" normalizeH="0" baseline="0" dirty="0" smtClean="0">
                          <a:ln>
                            <a:noFill/>
                          </a:ln>
                          <a:solidFill>
                            <a:schemeClr val="tx1"/>
                          </a:solidFill>
                          <a:effectLst/>
                          <a:latin typeface="宋体" charset="-122"/>
                          <a:ea typeface="宋体" charset="-122"/>
                          <a:cs typeface="Times New Roman" pitchFamily="18" charset="0"/>
                        </a:rPr>
                        <a:t>套</a:t>
                      </a:r>
                      <a:endParaRPr kumimoji="0" lang="zh-CN" altLang="en-US" sz="1400" b="1" i="0" u="none" strike="noStrike" cap="none" normalizeH="0" baseline="0" dirty="0" smtClean="0">
                        <a:ln>
                          <a:noFill/>
                        </a:ln>
                        <a:solidFill>
                          <a:schemeClr val="tx1"/>
                        </a:solidFill>
                        <a:effectLst/>
                        <a:latin typeface="Arial" charset="0"/>
                        <a:ea typeface="宋体"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宋体" charset="-122"/>
                          <a:ea typeface="宋体" charset="-122"/>
                          <a:cs typeface="Times New Roman" pitchFamily="18" charset="0"/>
                        </a:rPr>
                        <a:t>   高强度工程塑料材质，橡胶密封圈，符合高致病生物样品的安全运输要求。</a:t>
                      </a:r>
                      <a:endParaRPr kumimoji="0" lang="zh-CN" altLang="en-US" sz="1400" b="1" i="0" u="none" strike="noStrike" cap="none" normalizeH="0" baseline="0" smtClean="0">
                        <a:ln>
                          <a:noFill/>
                        </a:ln>
                        <a:solidFill>
                          <a:schemeClr val="tx1"/>
                        </a:solidFill>
                        <a:effectLst/>
                        <a:latin typeface="Arial" charset="0"/>
                        <a:ea typeface="宋体"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宋体" charset="-122"/>
                          <a:ea typeface="宋体" charset="-122"/>
                          <a:cs typeface="Times New Roman" pitchFamily="18" charset="0"/>
                        </a:rPr>
                        <a:t>卫生装备参考目录</a:t>
                      </a:r>
                      <a:endParaRPr kumimoji="0" lang="zh-CN" altLang="en-US" sz="1400" b="1" i="0" u="none" strike="noStrike" cap="none" normalizeH="0" baseline="0" smtClean="0">
                        <a:ln>
                          <a:noFill/>
                        </a:ln>
                        <a:solidFill>
                          <a:schemeClr val="tx1"/>
                        </a:solidFill>
                        <a:effectLst/>
                        <a:latin typeface="Arial" charset="0"/>
                        <a:ea typeface="宋体"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2810">
                <a:tc rowSpan="2">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endParaRPr kumimoji="0" lang="zh-CN" altLang="en-US" sz="1400" b="1" i="0" u="none" strike="noStrike" cap="none" normalizeH="0" baseline="0" smtClean="0">
                        <a:ln>
                          <a:noFill/>
                        </a:ln>
                        <a:solidFill>
                          <a:schemeClr val="tx1"/>
                        </a:solidFill>
                        <a:effectLst/>
                        <a:latin typeface="宋体" charset="-122"/>
                        <a:ea typeface="宋体" charset="-122"/>
                        <a:cs typeface="Times New Roman" pitchFamily="18" charset="0"/>
                      </a:endParaRPr>
                    </a:p>
                    <a:p>
                      <a:pPr marL="273050" marR="0" lvl="0" indent="-273050" algn="ctr" defTabSz="914400" rtl="0" eaLnBrk="0" fontAlgn="base" latinLnBrk="0" hangingPunct="0">
                        <a:lnSpc>
                          <a:spcPct val="100000"/>
                        </a:lnSpc>
                        <a:spcBef>
                          <a:spcPct val="0"/>
                        </a:spcBef>
                        <a:spcAft>
                          <a:spcPct val="0"/>
                        </a:spcAft>
                        <a:buClrTx/>
                        <a:buSzTx/>
                        <a:buFontTx/>
                        <a:buNone/>
                        <a:tabLst/>
                      </a:pPr>
                      <a:endParaRPr kumimoji="0" lang="zh-CN" altLang="en-US" sz="1400" b="1" i="0" u="none" strike="noStrike" cap="none" normalizeH="0" baseline="0" smtClean="0">
                        <a:ln>
                          <a:noFill/>
                        </a:ln>
                        <a:solidFill>
                          <a:schemeClr val="tx1"/>
                        </a:solidFill>
                        <a:effectLst/>
                        <a:latin typeface="宋体" charset="-122"/>
                        <a:ea typeface="宋体" charset="-122"/>
                        <a:cs typeface="Times New Roman" pitchFamily="18" charset="0"/>
                      </a:endParaRPr>
                    </a:p>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宋体" charset="-122"/>
                          <a:ea typeface="宋体" charset="-122"/>
                          <a:cs typeface="Times New Roman" pitchFamily="18" charset="0"/>
                        </a:rPr>
                        <a:t>生物样品运输辅助</a:t>
                      </a:r>
                    </a:p>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宋体" charset="-122"/>
                          <a:ea typeface="宋体" charset="-122"/>
                          <a:cs typeface="Times New Roman" pitchFamily="18" charset="0"/>
                        </a:rPr>
                        <a:t>单元包</a:t>
                      </a:r>
                      <a:endParaRPr kumimoji="0" lang="zh-CN" altLang="en-US" sz="1400" b="1" i="0" u="none" strike="noStrike" cap="none" normalizeH="0" baseline="0" smtClean="0">
                        <a:ln>
                          <a:noFill/>
                        </a:ln>
                        <a:solidFill>
                          <a:schemeClr val="tx1"/>
                        </a:solidFill>
                        <a:effectLst/>
                        <a:latin typeface="Arial"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宋体" charset="-122"/>
                          <a:ea typeface="宋体" charset="-122"/>
                          <a:cs typeface="Times New Roman" pitchFamily="18" charset="0"/>
                        </a:rPr>
                        <a:t>温度计</a:t>
                      </a:r>
                      <a:endParaRPr kumimoji="0" lang="zh-CN" altLang="en-US" sz="1400" b="1" i="0" u="none" strike="noStrike" cap="none" normalizeH="0" baseline="0" smtClean="0">
                        <a:ln>
                          <a:noFill/>
                        </a:ln>
                        <a:solidFill>
                          <a:schemeClr val="tx1"/>
                        </a:solidFill>
                        <a:effectLst/>
                        <a:latin typeface="Arial" charset="0"/>
                        <a:ea typeface="宋体"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宋体" charset="-122"/>
                          <a:ea typeface="宋体" charset="-122"/>
                          <a:cs typeface="Times New Roman" pitchFamily="18" charset="0"/>
                        </a:rPr>
                        <a:t>1</a:t>
                      </a:r>
                      <a:r>
                        <a:rPr kumimoji="0" lang="zh-CN" altLang="en-US" sz="1400" b="1" i="0" u="none" strike="noStrike" cap="none" normalizeH="0" baseline="0" smtClean="0">
                          <a:ln>
                            <a:noFill/>
                          </a:ln>
                          <a:solidFill>
                            <a:schemeClr val="tx1"/>
                          </a:solidFill>
                          <a:effectLst/>
                          <a:latin typeface="宋体" charset="-122"/>
                          <a:ea typeface="宋体" charset="-122"/>
                          <a:cs typeface="Times New Roman" pitchFamily="18" charset="0"/>
                        </a:rPr>
                        <a:t>个</a:t>
                      </a:r>
                      <a:endParaRPr kumimoji="0" lang="zh-CN" altLang="en-US" sz="1400" b="1" i="0" u="none" strike="noStrike" cap="none" normalizeH="0" baseline="0" smtClean="0">
                        <a:ln>
                          <a:noFill/>
                        </a:ln>
                        <a:solidFill>
                          <a:schemeClr val="tx1"/>
                        </a:solidFill>
                        <a:effectLst/>
                        <a:latin typeface="Arial" charset="0"/>
                        <a:ea typeface="宋体"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宋体" charset="-122"/>
                          <a:ea typeface="宋体" charset="-122"/>
                          <a:cs typeface="Times New Roman" pitchFamily="18" charset="0"/>
                        </a:rPr>
                        <a:t>数据式、液晶显示温度计</a:t>
                      </a:r>
                      <a:endParaRPr kumimoji="0" lang="zh-CN" altLang="en-US" sz="1400" b="1" i="0" u="none" strike="noStrike" cap="none" normalizeH="0" baseline="0" smtClean="0">
                        <a:ln>
                          <a:noFill/>
                        </a:ln>
                        <a:solidFill>
                          <a:schemeClr val="tx1"/>
                        </a:solidFill>
                        <a:effectLst/>
                        <a:latin typeface="Arial" charset="0"/>
                        <a:ea typeface="宋体"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宋体" charset="-122"/>
                          <a:ea typeface="宋体" charset="-122"/>
                          <a:cs typeface="Times New Roman" pitchFamily="18" charset="0"/>
                        </a:rPr>
                        <a:t>卫生装备参考目录</a:t>
                      </a:r>
                      <a:endParaRPr kumimoji="0" lang="zh-CN" altLang="en-US" sz="1400" b="1" i="0" u="none" strike="noStrike" cap="none" normalizeH="0" baseline="0" smtClean="0">
                        <a:ln>
                          <a:noFill/>
                        </a:ln>
                        <a:solidFill>
                          <a:schemeClr val="tx1"/>
                        </a:solidFill>
                        <a:effectLst/>
                        <a:latin typeface="Arial" charset="0"/>
                        <a:ea typeface="宋体"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16010">
                <a:tc vMerge="1">
                  <a:txBody>
                    <a:bodyPr/>
                    <a:lstStyle/>
                    <a:p>
                      <a:endParaRPr lang="zh-CN" altLang="en-US"/>
                    </a:p>
                  </a:txBody>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宋体" charset="-122"/>
                          <a:ea typeface="宋体" charset="-122"/>
                          <a:cs typeface="Times New Roman" pitchFamily="18" charset="0"/>
                        </a:rPr>
                        <a:t>通用冰排</a:t>
                      </a:r>
                      <a:endParaRPr kumimoji="0" lang="zh-CN" altLang="en-US" sz="1400" b="1" i="0" u="none" strike="noStrike" cap="none" normalizeH="0" baseline="0" smtClean="0">
                        <a:ln>
                          <a:noFill/>
                        </a:ln>
                        <a:solidFill>
                          <a:schemeClr val="tx1"/>
                        </a:solidFill>
                        <a:effectLst/>
                        <a:latin typeface="Arial" charset="0"/>
                        <a:ea typeface="宋体"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宋体" charset="-122"/>
                          <a:ea typeface="宋体" charset="-122"/>
                          <a:cs typeface="Times New Roman" pitchFamily="18" charset="0"/>
                        </a:rPr>
                        <a:t>8</a:t>
                      </a:r>
                      <a:r>
                        <a:rPr kumimoji="0" lang="zh-CN" altLang="en-US" sz="1400" b="1" i="0" u="none" strike="noStrike" cap="none" normalizeH="0" baseline="0" smtClean="0">
                          <a:ln>
                            <a:noFill/>
                          </a:ln>
                          <a:solidFill>
                            <a:schemeClr val="tx1"/>
                          </a:solidFill>
                          <a:effectLst/>
                          <a:latin typeface="宋体" charset="-122"/>
                          <a:ea typeface="宋体" charset="-122"/>
                          <a:cs typeface="Times New Roman" pitchFamily="18" charset="0"/>
                        </a:rPr>
                        <a:t>块</a:t>
                      </a:r>
                      <a:endParaRPr kumimoji="0" lang="zh-CN" altLang="en-US" sz="1400" b="1" i="0" u="none" strike="noStrike" cap="none" normalizeH="0" baseline="0" smtClean="0">
                        <a:ln>
                          <a:noFill/>
                        </a:ln>
                        <a:solidFill>
                          <a:schemeClr val="tx1"/>
                        </a:solidFill>
                        <a:effectLst/>
                        <a:latin typeface="Arial" charset="0"/>
                        <a:ea typeface="宋体"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宋体" charset="-122"/>
                          <a:ea typeface="宋体" charset="-122"/>
                          <a:cs typeface="Times New Roman" pitchFamily="18" charset="0"/>
                        </a:rPr>
                        <a:t>常规冰排</a:t>
                      </a:r>
                      <a:endParaRPr kumimoji="0" lang="zh-CN" altLang="en-US" sz="1400" b="1" i="0" u="none" strike="noStrike" cap="none" normalizeH="0" baseline="0" smtClean="0">
                        <a:ln>
                          <a:noFill/>
                        </a:ln>
                        <a:solidFill>
                          <a:schemeClr val="tx1"/>
                        </a:solidFill>
                        <a:effectLst/>
                        <a:latin typeface="Arial" charset="0"/>
                        <a:ea typeface="宋体"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宋体" charset="-122"/>
                          <a:ea typeface="宋体" charset="-122"/>
                          <a:cs typeface="Times New Roman" pitchFamily="18" charset="0"/>
                        </a:rPr>
                        <a:t>卫生装备参考目录</a:t>
                      </a:r>
                      <a:endParaRPr kumimoji="0" lang="zh-CN" altLang="en-US" sz="1400" b="1" i="0" u="none" strike="noStrike" cap="none" normalizeH="0" baseline="0" dirty="0" smtClean="0">
                        <a:ln>
                          <a:noFill/>
                        </a:ln>
                        <a:solidFill>
                          <a:schemeClr val="tx1"/>
                        </a:solidFill>
                        <a:effectLst/>
                        <a:latin typeface="Arial" charset="0"/>
                        <a:ea typeface="宋体"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4" descr="图片4"/>
          <p:cNvPicPr>
            <a:picLocks noChangeAspect="1" noChangeArrowheads="1"/>
          </p:cNvPicPr>
          <p:nvPr/>
        </p:nvPicPr>
        <p:blipFill>
          <a:blip r:embed="rId2"/>
          <a:srcRect/>
          <a:stretch>
            <a:fillRect/>
          </a:stretch>
        </p:blipFill>
        <p:spPr bwMode="auto">
          <a:xfrm>
            <a:off x="2195513" y="2133600"/>
            <a:ext cx="1635125" cy="1362075"/>
          </a:xfrm>
          <a:prstGeom prst="rect">
            <a:avLst/>
          </a:prstGeom>
          <a:noFill/>
          <a:ln w="9525">
            <a:noFill/>
            <a:miter lim="800000"/>
            <a:headEnd/>
            <a:tailEnd/>
          </a:ln>
        </p:spPr>
      </p:pic>
      <p:pic>
        <p:nvPicPr>
          <p:cNvPr id="29698" name="Picture 5" descr="图片6"/>
          <p:cNvPicPr>
            <a:picLocks noChangeAspect="1" noChangeArrowheads="1"/>
          </p:cNvPicPr>
          <p:nvPr/>
        </p:nvPicPr>
        <p:blipFill>
          <a:blip r:embed="rId3"/>
          <a:srcRect/>
          <a:stretch>
            <a:fillRect/>
          </a:stretch>
        </p:blipFill>
        <p:spPr bwMode="auto">
          <a:xfrm>
            <a:off x="5292725" y="2205038"/>
            <a:ext cx="1943100" cy="1530350"/>
          </a:xfrm>
          <a:prstGeom prst="rect">
            <a:avLst/>
          </a:prstGeom>
          <a:noFill/>
          <a:ln w="9525">
            <a:noFill/>
            <a:miter lim="800000"/>
            <a:headEnd/>
            <a:tailEnd/>
          </a:ln>
        </p:spPr>
      </p:pic>
      <p:pic>
        <p:nvPicPr>
          <p:cNvPr id="29699" name="Picture 6" descr="图片14"/>
          <p:cNvPicPr>
            <a:picLocks noChangeAspect="1" noChangeArrowheads="1"/>
          </p:cNvPicPr>
          <p:nvPr/>
        </p:nvPicPr>
        <p:blipFill>
          <a:blip r:embed="rId4"/>
          <a:srcRect/>
          <a:stretch>
            <a:fillRect/>
          </a:stretch>
        </p:blipFill>
        <p:spPr bwMode="auto">
          <a:xfrm>
            <a:off x="900113" y="4221163"/>
            <a:ext cx="2730500" cy="1993900"/>
          </a:xfrm>
          <a:prstGeom prst="rect">
            <a:avLst/>
          </a:prstGeom>
          <a:noFill/>
          <a:ln w="9525">
            <a:noFill/>
            <a:miter lim="800000"/>
            <a:headEnd/>
            <a:tailEnd/>
          </a:ln>
        </p:spPr>
      </p:pic>
      <p:pic>
        <p:nvPicPr>
          <p:cNvPr id="29700" name="Picture 7" descr="图片12"/>
          <p:cNvPicPr>
            <a:picLocks noChangeAspect="1" noChangeArrowheads="1"/>
          </p:cNvPicPr>
          <p:nvPr/>
        </p:nvPicPr>
        <p:blipFill>
          <a:blip r:embed="rId5"/>
          <a:srcRect/>
          <a:stretch>
            <a:fillRect/>
          </a:stretch>
        </p:blipFill>
        <p:spPr bwMode="auto">
          <a:xfrm>
            <a:off x="3635375" y="4005263"/>
            <a:ext cx="5199063" cy="206375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AutoShape 8"/>
          <p:cNvSpPr>
            <a:spLocks noGrp="1" noChangeArrowheads="1"/>
          </p:cNvSpPr>
          <p:nvPr>
            <p:ph type="title"/>
          </p:nvPr>
        </p:nvSpPr>
        <p:spPr>
          <a:xfrm>
            <a:off x="457200" y="549275"/>
            <a:ext cx="8229600" cy="1041400"/>
          </a:xfrm>
        </p:spPr>
        <p:txBody>
          <a:bodyPr/>
          <a:lstStyle/>
          <a:p>
            <a:pPr eaLnBrk="1" hangingPunct="1"/>
            <a:r>
              <a:rPr lang="zh-CN" altLang="en-US" smtClean="0">
                <a:ea typeface="华文隶书"/>
                <a:cs typeface="华文隶书"/>
              </a:rPr>
              <a:t>采样设备</a:t>
            </a:r>
          </a:p>
        </p:txBody>
      </p:sp>
      <p:grpSp>
        <p:nvGrpSpPr>
          <p:cNvPr id="30722" name="Group 9"/>
          <p:cNvGrpSpPr>
            <a:grpSpLocks/>
          </p:cNvGrpSpPr>
          <p:nvPr/>
        </p:nvGrpSpPr>
        <p:grpSpPr bwMode="auto">
          <a:xfrm>
            <a:off x="7704138" y="5497513"/>
            <a:ext cx="1439862" cy="1360487"/>
            <a:chOff x="976" y="799"/>
            <a:chExt cx="907" cy="857"/>
          </a:xfrm>
        </p:grpSpPr>
        <p:sp>
          <p:nvSpPr>
            <p:cNvPr id="30726" name="Rectangle 10"/>
            <p:cNvSpPr>
              <a:spLocks noChangeArrowheads="1"/>
            </p:cNvSpPr>
            <p:nvPr/>
          </p:nvSpPr>
          <p:spPr bwMode="auto">
            <a:xfrm>
              <a:off x="994" y="1386"/>
              <a:ext cx="725" cy="270"/>
            </a:xfrm>
            <a:prstGeom prst="rect">
              <a:avLst/>
            </a:prstGeom>
            <a:noFill/>
            <a:ln w="9525">
              <a:noFill/>
              <a:miter lim="800000"/>
              <a:headEnd/>
              <a:tailEnd/>
            </a:ln>
          </p:spPr>
          <p:txBody>
            <a:bodyPr anchor="ctr"/>
            <a:lstStyle/>
            <a:p>
              <a:pPr algn="dist"/>
              <a:r>
                <a:rPr lang="zh-CN" altLang="en-US" sz="2000" b="1">
                  <a:solidFill>
                    <a:srgbClr val="00FFFF"/>
                  </a:solidFill>
                  <a:latin typeface="Arial Black" pitchFamily="34" charset="0"/>
                  <a:ea typeface="华文新魏"/>
                  <a:cs typeface="华文新魏"/>
                </a:rPr>
                <a:t>  </a:t>
              </a:r>
              <a:r>
                <a:rPr lang="en-US" altLang="zh-CN" b="1">
                  <a:solidFill>
                    <a:srgbClr val="FF0000"/>
                  </a:solidFill>
                  <a:latin typeface="黑体" pitchFamily="49" charset="-122"/>
                  <a:ea typeface="黑体" pitchFamily="49" charset="-122"/>
                </a:rPr>
                <a:t>SSCDC</a:t>
              </a:r>
            </a:p>
          </p:txBody>
        </p:sp>
        <p:pic>
          <p:nvPicPr>
            <p:cNvPr id="30727" name="Picture 11" descr="图片1"/>
            <p:cNvPicPr>
              <a:picLocks noChangeAspect="1" noChangeArrowheads="1"/>
            </p:cNvPicPr>
            <p:nvPr/>
          </p:nvPicPr>
          <p:blipFill>
            <a:blip r:embed="rId2">
              <a:clrChange>
                <a:clrFrom>
                  <a:srgbClr val="FDFDFD"/>
                </a:clrFrom>
                <a:clrTo>
                  <a:srgbClr val="FDFDFD">
                    <a:alpha val="0"/>
                  </a:srgbClr>
                </a:clrTo>
              </a:clrChange>
            </a:blip>
            <a:srcRect/>
            <a:stretch>
              <a:fillRect/>
            </a:stretch>
          </p:blipFill>
          <p:spPr bwMode="auto">
            <a:xfrm>
              <a:off x="976" y="799"/>
              <a:ext cx="907" cy="635"/>
            </a:xfrm>
            <a:prstGeom prst="rect">
              <a:avLst/>
            </a:prstGeom>
            <a:noFill/>
            <a:ln w="9525">
              <a:noFill/>
              <a:miter lim="800000"/>
              <a:headEnd/>
              <a:tailEnd/>
            </a:ln>
          </p:spPr>
        </p:pic>
      </p:grpSp>
      <p:pic>
        <p:nvPicPr>
          <p:cNvPr id="30723" name="Picture 13" descr="DSC00603"/>
          <p:cNvPicPr>
            <a:picLocks noGrp="1" noChangeAspect="1" noChangeArrowheads="1"/>
          </p:cNvPicPr>
          <p:nvPr>
            <p:ph type="body" idx="4294967295"/>
          </p:nvPr>
        </p:nvPicPr>
        <p:blipFill>
          <a:blip r:embed="rId3"/>
          <a:srcRect/>
          <a:stretch>
            <a:fillRect/>
          </a:stretch>
        </p:blipFill>
        <p:spPr>
          <a:xfrm>
            <a:off x="1258888" y="1557338"/>
            <a:ext cx="2532062" cy="2663825"/>
          </a:xfrm>
        </p:spPr>
      </p:pic>
      <p:pic>
        <p:nvPicPr>
          <p:cNvPr id="30724" name="Picture 14" descr="DSC00604"/>
          <p:cNvPicPr>
            <a:picLocks noChangeAspect="1" noChangeArrowheads="1"/>
          </p:cNvPicPr>
          <p:nvPr/>
        </p:nvPicPr>
        <p:blipFill>
          <a:blip r:embed="rId4"/>
          <a:srcRect/>
          <a:stretch>
            <a:fillRect/>
          </a:stretch>
        </p:blipFill>
        <p:spPr bwMode="auto">
          <a:xfrm>
            <a:off x="5292725" y="1484313"/>
            <a:ext cx="2403475" cy="2736850"/>
          </a:xfrm>
          <a:prstGeom prst="rect">
            <a:avLst/>
          </a:prstGeom>
          <a:noFill/>
          <a:ln w="9525">
            <a:noFill/>
            <a:miter lim="800000"/>
            <a:headEnd/>
            <a:tailEnd/>
          </a:ln>
        </p:spPr>
      </p:pic>
      <p:pic>
        <p:nvPicPr>
          <p:cNvPr id="30725" name="Picture 15" descr="DSC00571"/>
          <p:cNvPicPr>
            <a:picLocks noChangeAspect="1" noChangeArrowheads="1"/>
          </p:cNvPicPr>
          <p:nvPr/>
        </p:nvPicPr>
        <p:blipFill>
          <a:blip r:embed="rId5"/>
          <a:srcRect/>
          <a:stretch>
            <a:fillRect/>
          </a:stretch>
        </p:blipFill>
        <p:spPr bwMode="auto">
          <a:xfrm>
            <a:off x="3132138" y="4221163"/>
            <a:ext cx="3132137" cy="234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AutoShape 2"/>
          <p:cNvSpPr>
            <a:spLocks noGrp="1" noChangeArrowheads="1"/>
          </p:cNvSpPr>
          <p:nvPr>
            <p:ph type="title"/>
          </p:nvPr>
        </p:nvSpPr>
        <p:spPr>
          <a:xfrm>
            <a:off x="457200" y="338138"/>
            <a:ext cx="8229600" cy="1252537"/>
          </a:xfrm>
        </p:spPr>
        <p:txBody>
          <a:bodyPr/>
          <a:lstStyle/>
          <a:p>
            <a:pPr eaLnBrk="1" hangingPunct="1"/>
            <a:r>
              <a:rPr lang="zh-CN" altLang="en-US" smtClean="0">
                <a:ea typeface="华文隶书"/>
                <a:cs typeface="华文隶书"/>
              </a:rPr>
              <a:t>采样设备</a:t>
            </a:r>
          </a:p>
        </p:txBody>
      </p:sp>
      <p:pic>
        <p:nvPicPr>
          <p:cNvPr id="31746" name="Picture 12" descr="DSC03419-1"/>
          <p:cNvPicPr>
            <a:picLocks noGrp="1" noChangeAspect="1" noChangeArrowheads="1"/>
          </p:cNvPicPr>
          <p:nvPr>
            <p:ph type="body" idx="4294967295"/>
          </p:nvPr>
        </p:nvPicPr>
        <p:blipFill>
          <a:blip r:embed="rId2"/>
          <a:srcRect/>
          <a:stretch>
            <a:fillRect/>
          </a:stretch>
        </p:blipFill>
        <p:spPr>
          <a:xfrm>
            <a:off x="971550" y="2781300"/>
            <a:ext cx="3671888" cy="2754313"/>
          </a:xfrm>
        </p:spPr>
      </p:pic>
      <p:pic>
        <p:nvPicPr>
          <p:cNvPr id="31747" name="Picture 13" descr="DSC03420-1"/>
          <p:cNvPicPr>
            <a:picLocks noChangeAspect="1" noChangeArrowheads="1"/>
          </p:cNvPicPr>
          <p:nvPr/>
        </p:nvPicPr>
        <p:blipFill>
          <a:blip r:embed="rId3"/>
          <a:srcRect/>
          <a:stretch>
            <a:fillRect/>
          </a:stretch>
        </p:blipFill>
        <p:spPr bwMode="auto">
          <a:xfrm>
            <a:off x="5003800" y="2781300"/>
            <a:ext cx="3600450" cy="2786063"/>
          </a:xfrm>
          <a:prstGeom prst="rect">
            <a:avLst/>
          </a:prstGeom>
          <a:noFill/>
          <a:ln w="9525">
            <a:noFill/>
            <a:miter lim="800000"/>
            <a:headEnd/>
            <a:tailEnd/>
          </a:ln>
        </p:spPr>
      </p:pic>
      <p:sp>
        <p:nvSpPr>
          <p:cNvPr id="31748" name="Rectangle 14"/>
          <p:cNvSpPr>
            <a:spLocks noChangeArrowheads="1"/>
          </p:cNvSpPr>
          <p:nvPr/>
        </p:nvSpPr>
        <p:spPr bwMode="auto">
          <a:xfrm>
            <a:off x="3059113" y="2133600"/>
            <a:ext cx="3529012" cy="457200"/>
          </a:xfrm>
          <a:prstGeom prst="rect">
            <a:avLst/>
          </a:prstGeom>
          <a:noFill/>
          <a:ln w="9525">
            <a:noFill/>
            <a:miter lim="800000"/>
            <a:headEnd/>
            <a:tailEnd/>
          </a:ln>
        </p:spPr>
        <p:txBody>
          <a:bodyPr>
            <a:spAutoFit/>
          </a:bodyPr>
          <a:lstStyle/>
          <a:p>
            <a:r>
              <a:rPr kumimoji="1" lang="zh-CN" altLang="en-US" sz="2400" b="1">
                <a:solidFill>
                  <a:srgbClr val="FF0000"/>
                </a:solidFill>
              </a:rPr>
              <a:t>采咽拭子的器材和容器</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AutoShape 2"/>
          <p:cNvSpPr>
            <a:spLocks noGrp="1" noChangeArrowheads="1"/>
          </p:cNvSpPr>
          <p:nvPr>
            <p:ph type="title"/>
          </p:nvPr>
        </p:nvSpPr>
        <p:spPr/>
        <p:txBody>
          <a:bodyPr/>
          <a:lstStyle/>
          <a:p>
            <a:pPr eaLnBrk="1" hangingPunct="1"/>
            <a:r>
              <a:rPr lang="zh-CN" altLang="en-US" smtClean="0">
                <a:ea typeface="华文隶书"/>
                <a:cs typeface="华文隶书"/>
              </a:rPr>
              <a:t>采样设备</a:t>
            </a:r>
          </a:p>
        </p:txBody>
      </p:sp>
      <p:sp>
        <p:nvSpPr>
          <p:cNvPr id="32770" name="Rectangle 10"/>
          <p:cNvSpPr>
            <a:spLocks noGrp="1"/>
          </p:cNvSpPr>
          <p:nvPr>
            <p:ph type="body" idx="4294967295"/>
          </p:nvPr>
        </p:nvSpPr>
        <p:spPr/>
        <p:txBody>
          <a:bodyPr/>
          <a:lstStyle/>
          <a:p>
            <a:pPr eaLnBrk="1" hangingPunct="1"/>
            <a:r>
              <a:rPr kumimoji="1" lang="zh-CN" altLang="en-US" b="1" smtClean="0">
                <a:solidFill>
                  <a:srgbClr val="FF0000"/>
                </a:solidFill>
              </a:rPr>
              <a:t>采鼻拭子的器材和容器</a:t>
            </a:r>
          </a:p>
        </p:txBody>
      </p:sp>
      <p:pic>
        <p:nvPicPr>
          <p:cNvPr id="32771" name="Picture 11" descr="DSC03416-1"/>
          <p:cNvPicPr>
            <a:picLocks noChangeAspect="1" noChangeArrowheads="1"/>
          </p:cNvPicPr>
          <p:nvPr/>
        </p:nvPicPr>
        <p:blipFill>
          <a:blip r:embed="rId2"/>
          <a:srcRect/>
          <a:stretch>
            <a:fillRect/>
          </a:stretch>
        </p:blipFill>
        <p:spPr bwMode="auto">
          <a:xfrm>
            <a:off x="971550" y="3141663"/>
            <a:ext cx="3810000" cy="3125787"/>
          </a:xfrm>
          <a:prstGeom prst="rect">
            <a:avLst/>
          </a:prstGeom>
          <a:noFill/>
          <a:ln w="9525">
            <a:noFill/>
            <a:miter lim="800000"/>
            <a:headEnd/>
            <a:tailEnd/>
          </a:ln>
        </p:spPr>
      </p:pic>
      <p:pic>
        <p:nvPicPr>
          <p:cNvPr id="32772" name="Picture 12" descr="DSC03480-1"/>
          <p:cNvPicPr>
            <a:picLocks noChangeAspect="1" noChangeArrowheads="1"/>
          </p:cNvPicPr>
          <p:nvPr/>
        </p:nvPicPr>
        <p:blipFill>
          <a:blip r:embed="rId3"/>
          <a:srcRect/>
          <a:stretch>
            <a:fillRect/>
          </a:stretch>
        </p:blipFill>
        <p:spPr bwMode="auto">
          <a:xfrm>
            <a:off x="4786313" y="2251075"/>
            <a:ext cx="4033837" cy="3122613"/>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AutoShape 2"/>
          <p:cNvSpPr>
            <a:spLocks noGrp="1" noChangeArrowheads="1"/>
          </p:cNvSpPr>
          <p:nvPr>
            <p:ph type="title"/>
          </p:nvPr>
        </p:nvSpPr>
        <p:spPr/>
        <p:txBody>
          <a:bodyPr/>
          <a:lstStyle/>
          <a:p>
            <a:pPr algn="l" eaLnBrk="1" hangingPunct="1"/>
            <a:r>
              <a:rPr lang="zh-CN" altLang="en-US" dirty="0" smtClean="0">
                <a:ea typeface="华文隶书" pitchFamily="2" charset="-122"/>
              </a:rPr>
              <a:t>疫苗相关疾病样品采集</a:t>
            </a:r>
            <a:endParaRPr lang="zh-CN" altLang="en-US" dirty="0" smtClean="0">
              <a:ea typeface="华文隶书"/>
              <a:cs typeface="华文隶书"/>
            </a:endParaRPr>
          </a:p>
        </p:txBody>
      </p:sp>
      <p:sp>
        <p:nvSpPr>
          <p:cNvPr id="33794" name="Rectangle 10"/>
          <p:cNvSpPr>
            <a:spLocks noChangeArrowheads="1"/>
          </p:cNvSpPr>
          <p:nvPr/>
        </p:nvSpPr>
        <p:spPr bwMode="auto">
          <a:xfrm>
            <a:off x="214282" y="1785926"/>
            <a:ext cx="8715436" cy="4118050"/>
          </a:xfrm>
          <a:prstGeom prst="rect">
            <a:avLst/>
          </a:prstGeom>
          <a:noFill/>
          <a:ln w="9525">
            <a:noFill/>
            <a:miter lim="800000"/>
            <a:headEnd/>
            <a:tailEnd/>
          </a:ln>
        </p:spPr>
        <p:txBody>
          <a:bodyPr wrap="square" anchor="ctr">
            <a:spAutoFit/>
          </a:bodyPr>
          <a:lstStyle/>
          <a:p>
            <a:pPr eaLnBrk="1" hangingPunct="1">
              <a:lnSpc>
                <a:spcPct val="150000"/>
              </a:lnSpc>
            </a:pPr>
            <a:r>
              <a:rPr lang="zh-CN" altLang="en-US" sz="2800" b="1" dirty="0" smtClean="0">
                <a:solidFill>
                  <a:srgbClr val="0000FF"/>
                </a:solidFill>
                <a:ea typeface="华文隶书" pitchFamily="2" charset="-122"/>
              </a:rPr>
              <a:t>采样的目的</a:t>
            </a:r>
            <a:endParaRPr lang="en-US" altLang="zh-CN" sz="2800" b="1" dirty="0" smtClean="0">
              <a:solidFill>
                <a:srgbClr val="0000FF"/>
              </a:solidFill>
              <a:ea typeface="华文隶书" pitchFamily="2" charset="-122"/>
            </a:endParaRPr>
          </a:p>
          <a:p>
            <a:pPr marL="342900" indent="-342900">
              <a:lnSpc>
                <a:spcPct val="115000"/>
              </a:lnSpc>
              <a:spcBef>
                <a:spcPct val="20000"/>
              </a:spcBef>
              <a:buClr>
                <a:schemeClr val="tx1"/>
              </a:buClr>
              <a:buSzPct val="75000"/>
              <a:buFont typeface="Wingdings" pitchFamily="2" charset="2"/>
              <a:buChar char="l"/>
            </a:pPr>
            <a:r>
              <a:rPr lang="zh-CN" altLang="en-US" sz="2400" b="1" dirty="0" smtClean="0">
                <a:solidFill>
                  <a:srgbClr val="002060"/>
                </a:solidFill>
                <a:ea typeface="楷体_GB2312" pitchFamily="49" charset="-122"/>
              </a:rPr>
              <a:t>传染病诊断</a:t>
            </a:r>
          </a:p>
          <a:p>
            <a:pPr marL="342900" indent="-342900">
              <a:lnSpc>
                <a:spcPct val="115000"/>
              </a:lnSpc>
              <a:spcBef>
                <a:spcPct val="20000"/>
              </a:spcBef>
              <a:buClr>
                <a:srgbClr val="B1DF5F"/>
              </a:buClr>
              <a:buSzPct val="75000"/>
              <a:buFont typeface="Wingdings" pitchFamily="2" charset="2"/>
              <a:buChar char="Ø"/>
            </a:pPr>
            <a:r>
              <a:rPr lang="zh-CN" altLang="en-US" sz="2400" dirty="0" smtClean="0">
                <a:solidFill>
                  <a:srgbClr val="1C1C1C"/>
                </a:solidFill>
                <a:ea typeface="楷体_GB2312" pitchFamily="49" charset="-122"/>
              </a:rPr>
              <a:t>控制传染病最初也是最关键的措施往往是根据</a:t>
            </a:r>
            <a:r>
              <a:rPr lang="zh-CN" altLang="en-US" sz="2400" dirty="0" smtClean="0">
                <a:solidFill>
                  <a:srgbClr val="800000"/>
                </a:solidFill>
                <a:ea typeface="楷体_GB2312" pitchFamily="49" charset="-122"/>
              </a:rPr>
              <a:t>临床诊断或周密细致的流行病学调查</a:t>
            </a:r>
            <a:r>
              <a:rPr lang="zh-CN" altLang="en-US" sz="2400" dirty="0" smtClean="0">
                <a:solidFill>
                  <a:srgbClr val="1C1C1C"/>
                </a:solidFill>
                <a:ea typeface="楷体_GB2312" pitchFamily="49" charset="-122"/>
              </a:rPr>
              <a:t>作出。</a:t>
            </a:r>
          </a:p>
          <a:p>
            <a:pPr marL="342900" indent="-342900">
              <a:lnSpc>
                <a:spcPct val="120000"/>
              </a:lnSpc>
              <a:spcBef>
                <a:spcPct val="20000"/>
              </a:spcBef>
              <a:buClr>
                <a:schemeClr val="tx1"/>
              </a:buClr>
              <a:buSzPct val="75000"/>
              <a:buFont typeface="Wingdings" pitchFamily="2" charset="2"/>
              <a:buChar char="l"/>
            </a:pPr>
            <a:r>
              <a:rPr lang="zh-CN" altLang="en-US" sz="2400" dirty="0" smtClean="0">
                <a:solidFill>
                  <a:srgbClr val="1C1C1C"/>
                </a:solidFill>
                <a:ea typeface="楷体_GB2312" pitchFamily="49" charset="-122"/>
              </a:rPr>
              <a:t>一些疾病的临床症状十分相似，却由完全不同的病原微生物或不同原因引起，需要不同的治疗方法，也需要不同的控制措施。这就需要通过实验室的检验确定（</a:t>
            </a:r>
            <a:r>
              <a:rPr lang="zh-CN" altLang="en-US" sz="2400" dirty="0" smtClean="0">
                <a:solidFill>
                  <a:srgbClr val="800000"/>
                </a:solidFill>
                <a:ea typeface="楷体_GB2312" pitchFamily="49" charset="-122"/>
              </a:rPr>
              <a:t>实验室诊断）</a:t>
            </a:r>
            <a:r>
              <a:rPr lang="zh-CN" altLang="en-US" sz="2400" dirty="0" smtClean="0">
                <a:solidFill>
                  <a:srgbClr val="1C1C1C"/>
                </a:solidFill>
                <a:ea typeface="楷体_GB2312" pitchFamily="49" charset="-122"/>
              </a:rPr>
              <a:t>。</a:t>
            </a:r>
          </a:p>
          <a:p>
            <a:pPr eaLnBrk="1" hangingPunct="1">
              <a:lnSpc>
                <a:spcPct val="150000"/>
              </a:lnSpc>
            </a:pPr>
            <a:endParaRPr lang="en-US" altLang="zh-CN" sz="2400"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AutoShape 2"/>
          <p:cNvSpPr>
            <a:spLocks noGrp="1" noChangeArrowheads="1"/>
          </p:cNvSpPr>
          <p:nvPr>
            <p:ph type="title"/>
          </p:nvPr>
        </p:nvSpPr>
        <p:spPr/>
        <p:txBody>
          <a:bodyPr/>
          <a:lstStyle/>
          <a:p>
            <a:pPr algn="l" eaLnBrk="1" hangingPunct="1"/>
            <a:r>
              <a:rPr lang="zh-CN" altLang="en-US" dirty="0" smtClean="0">
                <a:ea typeface="华文隶书" pitchFamily="2" charset="-122"/>
              </a:rPr>
              <a:t>疫苗相关疾病样品采集</a:t>
            </a:r>
            <a:endParaRPr lang="zh-CN" altLang="en-US" dirty="0" smtClean="0">
              <a:ea typeface="华文隶书"/>
              <a:cs typeface="华文隶书"/>
            </a:endParaRPr>
          </a:p>
        </p:txBody>
      </p:sp>
      <p:sp>
        <p:nvSpPr>
          <p:cNvPr id="33794" name="Rectangle 10"/>
          <p:cNvSpPr>
            <a:spLocks noChangeArrowheads="1"/>
          </p:cNvSpPr>
          <p:nvPr/>
        </p:nvSpPr>
        <p:spPr bwMode="auto">
          <a:xfrm>
            <a:off x="214282" y="2285992"/>
            <a:ext cx="8715436" cy="2862322"/>
          </a:xfrm>
          <a:prstGeom prst="rect">
            <a:avLst/>
          </a:prstGeom>
          <a:noFill/>
          <a:ln w="9525">
            <a:noFill/>
            <a:miter lim="800000"/>
            <a:headEnd/>
            <a:tailEnd/>
          </a:ln>
        </p:spPr>
        <p:txBody>
          <a:bodyPr wrap="square" anchor="ctr">
            <a:spAutoFit/>
          </a:bodyPr>
          <a:lstStyle/>
          <a:p>
            <a:pPr eaLnBrk="1" hangingPunct="1">
              <a:lnSpc>
                <a:spcPct val="150000"/>
              </a:lnSpc>
            </a:pPr>
            <a:r>
              <a:rPr lang="zh-CN" altLang="en-US" sz="2400" b="1" dirty="0" smtClean="0"/>
              <a:t>采集什么样品（</a:t>
            </a:r>
            <a:r>
              <a:rPr lang="en-US" altLang="zh-CN" sz="2400" dirty="0" smtClean="0"/>
              <a:t>What</a:t>
            </a:r>
            <a:r>
              <a:rPr lang="zh-CN" altLang="en-US" sz="2400" dirty="0" smtClean="0"/>
              <a:t>）？呼吸道标本、血液</a:t>
            </a:r>
            <a:r>
              <a:rPr lang="en-US" altLang="zh-CN" sz="2400" dirty="0" smtClean="0"/>
              <a:t>……</a:t>
            </a:r>
          </a:p>
          <a:p>
            <a:pPr eaLnBrk="1" hangingPunct="1">
              <a:lnSpc>
                <a:spcPct val="150000"/>
              </a:lnSpc>
            </a:pPr>
            <a:r>
              <a:rPr lang="zh-CN" altLang="en-US" sz="2400" b="1" dirty="0" smtClean="0"/>
              <a:t>什么时间采集</a:t>
            </a:r>
            <a:r>
              <a:rPr lang="en-US" altLang="zh-CN" sz="2400" b="1" dirty="0" smtClean="0"/>
              <a:t>( </a:t>
            </a:r>
            <a:r>
              <a:rPr lang="en-US" altLang="zh-CN" sz="2400" dirty="0" smtClean="0"/>
              <a:t>When)</a:t>
            </a:r>
            <a:r>
              <a:rPr lang="zh-CN" altLang="en-US" sz="2400" dirty="0" smtClean="0"/>
              <a:t>？急性期、服约前</a:t>
            </a:r>
            <a:r>
              <a:rPr lang="en-US" altLang="zh-CN" sz="2400" dirty="0" smtClean="0"/>
              <a:t>……</a:t>
            </a:r>
          </a:p>
          <a:p>
            <a:pPr eaLnBrk="1" hangingPunct="1">
              <a:lnSpc>
                <a:spcPct val="150000"/>
              </a:lnSpc>
            </a:pPr>
            <a:r>
              <a:rPr lang="zh-CN" altLang="en-US" sz="2400" b="1" dirty="0" smtClean="0"/>
              <a:t>怎么采集（</a:t>
            </a:r>
            <a:r>
              <a:rPr lang="en-US" altLang="zh-CN" sz="2400" dirty="0" smtClean="0"/>
              <a:t>How</a:t>
            </a:r>
            <a:r>
              <a:rPr lang="zh-CN" altLang="en-US" sz="2400" dirty="0" smtClean="0"/>
              <a:t>）？无菌、离心管</a:t>
            </a:r>
            <a:r>
              <a:rPr lang="en-US" altLang="zh-CN" sz="2400" dirty="0" smtClean="0"/>
              <a:t>……</a:t>
            </a:r>
            <a:endParaRPr lang="en-US" altLang="zh-CN" sz="2400" b="1" dirty="0" smtClean="0"/>
          </a:p>
          <a:p>
            <a:pPr eaLnBrk="1" hangingPunct="1">
              <a:lnSpc>
                <a:spcPct val="150000"/>
              </a:lnSpc>
            </a:pPr>
            <a:r>
              <a:rPr lang="zh-CN" altLang="en-US" sz="2400" b="1" dirty="0" smtClean="0"/>
              <a:t>采集多少（</a:t>
            </a:r>
            <a:r>
              <a:rPr lang="en-US" altLang="zh-CN" sz="2400" dirty="0" smtClean="0"/>
              <a:t>How Much</a:t>
            </a:r>
            <a:r>
              <a:rPr lang="zh-CN" altLang="en-US" sz="2400" dirty="0" smtClean="0"/>
              <a:t>）？全部、适量</a:t>
            </a:r>
            <a:r>
              <a:rPr lang="en-US" altLang="zh-CN" sz="2400" dirty="0" smtClean="0"/>
              <a:t>……</a:t>
            </a:r>
            <a:endParaRPr lang="en-US" altLang="zh-CN" sz="2400" b="1" dirty="0" smtClean="0"/>
          </a:p>
          <a:p>
            <a:pPr eaLnBrk="1" hangingPunct="1">
              <a:lnSpc>
                <a:spcPct val="150000"/>
              </a:lnSpc>
            </a:pPr>
            <a:r>
              <a:rPr lang="zh-CN" altLang="en-US" sz="2400" b="1" dirty="0" smtClean="0"/>
              <a:t>如何保存运送</a:t>
            </a:r>
            <a:r>
              <a:rPr lang="en-US" altLang="zh-CN" sz="2400" b="1" dirty="0" smtClean="0"/>
              <a:t>(</a:t>
            </a:r>
            <a:r>
              <a:rPr lang="en-US" altLang="zh-CN" sz="2400" dirty="0" smtClean="0"/>
              <a:t>How to preserve)</a:t>
            </a:r>
            <a:r>
              <a:rPr lang="zh-CN" altLang="en-US" sz="2400" dirty="0" smtClean="0"/>
              <a:t>？冷藏、保温</a:t>
            </a:r>
            <a:r>
              <a:rPr lang="en-US" altLang="zh-CN" sz="2400" dirty="0" smtClean="0"/>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AutoShape 2"/>
          <p:cNvSpPr>
            <a:spLocks noGrp="1" noChangeArrowheads="1"/>
          </p:cNvSpPr>
          <p:nvPr>
            <p:ph type="title"/>
          </p:nvPr>
        </p:nvSpPr>
        <p:spPr/>
        <p:txBody>
          <a:bodyPr/>
          <a:lstStyle/>
          <a:p>
            <a:pPr algn="l" eaLnBrk="1" hangingPunct="1"/>
            <a:r>
              <a:rPr lang="zh-CN" altLang="en-US" dirty="0" smtClean="0">
                <a:ea typeface="华文隶书" pitchFamily="2" charset="-122"/>
              </a:rPr>
              <a:t>  病原体采样</a:t>
            </a:r>
            <a:endParaRPr lang="zh-CN" altLang="en-US" dirty="0" smtClean="0">
              <a:ea typeface="华文隶书"/>
              <a:cs typeface="华文隶书"/>
            </a:endParaRPr>
          </a:p>
        </p:txBody>
      </p:sp>
      <p:sp>
        <p:nvSpPr>
          <p:cNvPr id="33794" name="Rectangle 10"/>
          <p:cNvSpPr>
            <a:spLocks noChangeArrowheads="1"/>
          </p:cNvSpPr>
          <p:nvPr/>
        </p:nvSpPr>
        <p:spPr bwMode="auto">
          <a:xfrm>
            <a:off x="323850" y="2285992"/>
            <a:ext cx="8208963" cy="577850"/>
          </a:xfrm>
          <a:prstGeom prst="rect">
            <a:avLst/>
          </a:prstGeom>
          <a:noFill/>
          <a:ln w="9525">
            <a:noFill/>
            <a:miter lim="800000"/>
            <a:headEnd/>
            <a:tailEnd/>
          </a:ln>
        </p:spPr>
        <p:txBody>
          <a:bodyPr wrap="square" anchor="ctr">
            <a:spAutoFit/>
          </a:bodyPr>
          <a:lstStyle/>
          <a:p>
            <a:pPr eaLnBrk="1" hangingPunct="1">
              <a:lnSpc>
                <a:spcPct val="150000"/>
              </a:lnSpc>
            </a:pPr>
            <a:endParaRPr lang="en-US" altLang="zh-CN" sz="2400" dirty="0" smtClean="0"/>
          </a:p>
        </p:txBody>
      </p:sp>
      <p:sp>
        <p:nvSpPr>
          <p:cNvPr id="4" name="Rectangle 5"/>
          <p:cNvSpPr txBox="1">
            <a:spLocks noChangeArrowheads="1"/>
          </p:cNvSpPr>
          <p:nvPr/>
        </p:nvSpPr>
        <p:spPr>
          <a:xfrm>
            <a:off x="285720" y="2143116"/>
            <a:ext cx="8643998" cy="3943359"/>
          </a:xfrm>
          <a:prstGeom prst="rect">
            <a:avLst/>
          </a:prstGeom>
        </p:spPr>
        <p:txBody>
          <a:bodyPr/>
          <a:lstStyle/>
          <a:p>
            <a:pPr marL="273050" marR="0" lvl="0" indent="-273050" algn="l" defTabSz="914400" rtl="0" eaLnBrk="1" fontAlgn="base" latinLnBrk="0" hangingPunct="1">
              <a:lnSpc>
                <a:spcPct val="100000"/>
              </a:lnSpc>
              <a:spcBef>
                <a:spcPct val="20000"/>
              </a:spcBef>
              <a:spcAft>
                <a:spcPct val="0"/>
              </a:spcAft>
              <a:buClr>
                <a:schemeClr val="accent1"/>
              </a:buClr>
              <a:buSzPct val="100000"/>
              <a:buFont typeface="Wingdings" pitchFamily="2" charset="2"/>
              <a:buChar char="v"/>
              <a:tabLst/>
              <a:defRPr/>
            </a:pPr>
            <a:r>
              <a:rPr kumimoji="0" lang="zh-CN" altLang="en-US" sz="2400" b="1" i="0" u="none" strike="noStrike" kern="1200" cap="none" spc="0" normalizeH="0" baseline="0" noProof="0" dirty="0" smtClean="0">
                <a:ln>
                  <a:noFill/>
                </a:ln>
                <a:solidFill>
                  <a:schemeClr val="tx2"/>
                </a:solidFill>
                <a:effectLst/>
                <a:uLnTx/>
                <a:uFillTx/>
                <a:latin typeface="+mn-lt"/>
                <a:ea typeface="方正舒体" pitchFamily="2" charset="-122"/>
                <a:cs typeface="华文楷体"/>
              </a:rPr>
              <a:t>咽拭</a:t>
            </a:r>
          </a:p>
          <a:p>
            <a:pPr marL="273050" marR="0" lvl="0" indent="-273050" algn="l" defTabSz="914400" rtl="0" eaLnBrk="1" fontAlgn="base" latinLnBrk="0" hangingPunct="1">
              <a:lnSpc>
                <a:spcPct val="100000"/>
              </a:lnSpc>
              <a:spcBef>
                <a:spcPct val="20000"/>
              </a:spcBef>
              <a:spcAft>
                <a:spcPct val="0"/>
              </a:spcAft>
              <a:buClr>
                <a:schemeClr val="accent1"/>
              </a:buClr>
              <a:buSzPct val="100000"/>
              <a:buFont typeface="Wingdings" pitchFamily="2" charset="2"/>
              <a:buChar char="v"/>
              <a:tabLst/>
              <a:defRPr/>
            </a:pPr>
            <a:r>
              <a:rPr kumimoji="0" lang="zh-CN" altLang="en-US" sz="2400" b="1" i="0" u="none" strike="noStrike" kern="1200" cap="none" spc="0" normalizeH="0" baseline="0" noProof="0" dirty="0" smtClean="0">
                <a:ln>
                  <a:noFill/>
                </a:ln>
                <a:solidFill>
                  <a:schemeClr val="tx2"/>
                </a:solidFill>
                <a:effectLst/>
                <a:uLnTx/>
                <a:uFillTx/>
                <a:latin typeface="+mn-lt"/>
                <a:ea typeface="方正舒体" pitchFamily="2" charset="-122"/>
                <a:cs typeface="华文楷体"/>
              </a:rPr>
              <a:t>痰液</a:t>
            </a:r>
          </a:p>
          <a:p>
            <a:pPr marL="273050" lvl="0" indent="-273050">
              <a:spcBef>
                <a:spcPct val="20000"/>
              </a:spcBef>
              <a:buClr>
                <a:schemeClr val="accent1"/>
              </a:buClr>
              <a:buSzPct val="100000"/>
              <a:buFont typeface="Wingdings" pitchFamily="2" charset="2"/>
              <a:buChar char="v"/>
            </a:pPr>
            <a:r>
              <a:rPr kumimoji="0" lang="zh-CN" altLang="en-US" sz="2400" b="1" i="0" u="none" strike="noStrike" kern="1200" cap="none" spc="0" normalizeH="0" baseline="0" noProof="0" dirty="0" smtClean="0">
                <a:ln>
                  <a:noFill/>
                </a:ln>
                <a:solidFill>
                  <a:schemeClr val="tx2"/>
                </a:solidFill>
                <a:effectLst/>
                <a:uLnTx/>
                <a:uFillTx/>
                <a:latin typeface="+mn-lt"/>
                <a:ea typeface="方正舒体" pitchFamily="2" charset="-122"/>
                <a:cs typeface="华文楷体"/>
              </a:rPr>
              <a:t>血液</a:t>
            </a:r>
            <a:r>
              <a:rPr kumimoji="0" lang="en-US" altLang="zh-CN" sz="2400" b="1" i="0" u="none" strike="noStrike" kern="1200" cap="none" spc="0" normalizeH="0" baseline="0" noProof="0" dirty="0" smtClean="0">
                <a:ln>
                  <a:noFill/>
                </a:ln>
                <a:solidFill>
                  <a:schemeClr val="tx2"/>
                </a:solidFill>
                <a:effectLst/>
                <a:uLnTx/>
                <a:uFillTx/>
                <a:latin typeface="+mn-lt"/>
                <a:ea typeface="方正舒体" pitchFamily="2" charset="-122"/>
                <a:cs typeface="华文楷体"/>
              </a:rPr>
              <a:t>(</a:t>
            </a:r>
            <a:r>
              <a:rPr lang="zh-CN" altLang="en-US" sz="2400" b="1" dirty="0" smtClean="0">
                <a:solidFill>
                  <a:schemeClr val="tx2"/>
                </a:solidFill>
                <a:ea typeface="方正舒体" pitchFamily="2" charset="-122"/>
                <a:cs typeface="华文楷体"/>
              </a:rPr>
              <a:t>血清）</a:t>
            </a:r>
            <a:endParaRPr kumimoji="0" lang="zh-CN" altLang="en-US" sz="2400" b="1" i="0" u="none" strike="noStrike" kern="1200" cap="none" spc="0" normalizeH="0" baseline="0" noProof="0" dirty="0" smtClean="0">
              <a:ln>
                <a:noFill/>
              </a:ln>
              <a:solidFill>
                <a:schemeClr val="tx2"/>
              </a:solidFill>
              <a:effectLst/>
              <a:uLnTx/>
              <a:uFillTx/>
              <a:latin typeface="+mn-lt"/>
              <a:ea typeface="方正舒体" pitchFamily="2" charset="-122"/>
              <a:cs typeface="华文楷体"/>
            </a:endParaRPr>
          </a:p>
          <a:p>
            <a:pPr marL="273050" marR="0" lvl="0" indent="-273050" algn="l" defTabSz="914400" rtl="0" eaLnBrk="1" fontAlgn="base" latinLnBrk="0" hangingPunct="1">
              <a:lnSpc>
                <a:spcPct val="100000"/>
              </a:lnSpc>
              <a:spcBef>
                <a:spcPct val="20000"/>
              </a:spcBef>
              <a:spcAft>
                <a:spcPct val="0"/>
              </a:spcAft>
              <a:buClr>
                <a:schemeClr val="accent1"/>
              </a:buClr>
              <a:buSzPct val="100000"/>
              <a:buFont typeface="Wingdings" pitchFamily="2" charset="2"/>
              <a:buChar char="v"/>
              <a:tabLst/>
              <a:defRPr/>
            </a:pPr>
            <a:r>
              <a:rPr kumimoji="0" lang="zh-CN" altLang="en-US" sz="2400" b="1" i="0" u="none" strike="noStrike" kern="1200" cap="none" spc="0" normalizeH="0" baseline="0" noProof="0" dirty="0" smtClean="0">
                <a:ln>
                  <a:noFill/>
                </a:ln>
                <a:solidFill>
                  <a:schemeClr val="tx2"/>
                </a:solidFill>
                <a:effectLst/>
                <a:uLnTx/>
                <a:uFillTx/>
                <a:latin typeface="+mn-lt"/>
                <a:ea typeface="方正舒体" pitchFamily="2" charset="-122"/>
                <a:cs typeface="华文楷体"/>
              </a:rPr>
              <a:t>粪便</a:t>
            </a:r>
          </a:p>
          <a:p>
            <a:pPr marL="273050" marR="0" lvl="0" indent="-273050" algn="l" defTabSz="914400" rtl="0" eaLnBrk="1" fontAlgn="base" latinLnBrk="0" hangingPunct="1">
              <a:lnSpc>
                <a:spcPct val="100000"/>
              </a:lnSpc>
              <a:spcBef>
                <a:spcPct val="20000"/>
              </a:spcBef>
              <a:spcAft>
                <a:spcPct val="0"/>
              </a:spcAft>
              <a:buClr>
                <a:schemeClr val="accent1"/>
              </a:buClr>
              <a:buSzPct val="100000"/>
              <a:buFont typeface="Wingdings" pitchFamily="2" charset="2"/>
              <a:buChar char="v"/>
              <a:tabLst/>
              <a:defRPr/>
            </a:pPr>
            <a:r>
              <a:rPr kumimoji="0" lang="zh-CN" altLang="en-US" sz="2400" b="1" i="0" u="none" strike="noStrike" kern="1200" cap="none" spc="0" normalizeH="0" baseline="0" noProof="0" dirty="0" smtClean="0">
                <a:ln>
                  <a:noFill/>
                </a:ln>
                <a:solidFill>
                  <a:schemeClr val="tx2"/>
                </a:solidFill>
                <a:effectLst/>
                <a:uLnTx/>
                <a:uFillTx/>
                <a:latin typeface="+mn-lt"/>
                <a:ea typeface="方正舒体" pitchFamily="2" charset="-122"/>
                <a:cs typeface="华文楷体"/>
              </a:rPr>
              <a:t>尿液</a:t>
            </a:r>
          </a:p>
          <a:p>
            <a:pPr marL="273050" marR="0" lvl="0" indent="-273050" algn="l" defTabSz="914400" rtl="0" eaLnBrk="1" fontAlgn="base" latinLnBrk="0" hangingPunct="1">
              <a:lnSpc>
                <a:spcPct val="100000"/>
              </a:lnSpc>
              <a:spcBef>
                <a:spcPct val="20000"/>
              </a:spcBef>
              <a:spcAft>
                <a:spcPct val="0"/>
              </a:spcAft>
              <a:buClr>
                <a:schemeClr val="accent1"/>
              </a:buClr>
              <a:buSzPct val="100000"/>
              <a:buFont typeface="Wingdings" pitchFamily="2" charset="2"/>
              <a:buChar char="v"/>
              <a:tabLst/>
              <a:defRPr/>
            </a:pPr>
            <a:r>
              <a:rPr kumimoji="0" lang="zh-CN" altLang="en-US" sz="2400" b="1" i="0" u="none" strike="noStrike" kern="1200" cap="none" spc="0" normalizeH="0" baseline="0" noProof="0" dirty="0" smtClean="0">
                <a:ln>
                  <a:noFill/>
                </a:ln>
                <a:solidFill>
                  <a:schemeClr val="tx2"/>
                </a:solidFill>
                <a:effectLst/>
                <a:uLnTx/>
                <a:uFillTx/>
                <a:latin typeface="+mn-lt"/>
                <a:ea typeface="方正舒体" pitchFamily="2" charset="-122"/>
                <a:cs typeface="华文楷体"/>
              </a:rPr>
              <a:t>脑脊液</a:t>
            </a:r>
          </a:p>
          <a:p>
            <a:pPr marL="273050" marR="0" lvl="0" indent="-273050" algn="l" defTabSz="914400" rtl="0" eaLnBrk="1" fontAlgn="base" latinLnBrk="0" hangingPunct="1">
              <a:lnSpc>
                <a:spcPct val="100000"/>
              </a:lnSpc>
              <a:spcBef>
                <a:spcPct val="20000"/>
              </a:spcBef>
              <a:spcAft>
                <a:spcPct val="0"/>
              </a:spcAft>
              <a:buClr>
                <a:schemeClr val="accent1"/>
              </a:buClr>
              <a:buSzPct val="100000"/>
              <a:buFont typeface="Wingdings" pitchFamily="2" charset="2"/>
              <a:buChar char="v"/>
              <a:tabLst/>
              <a:defRPr/>
            </a:pPr>
            <a:r>
              <a:rPr kumimoji="0" lang="zh-CN" altLang="en-US" sz="2400" b="1" i="0" u="none" strike="noStrike" kern="1200" cap="none" spc="0" normalizeH="0" baseline="0" noProof="0" dirty="0" smtClean="0">
                <a:ln>
                  <a:noFill/>
                </a:ln>
                <a:solidFill>
                  <a:schemeClr val="tx2"/>
                </a:solidFill>
                <a:effectLst/>
                <a:uLnTx/>
                <a:uFillTx/>
                <a:latin typeface="+mn-lt"/>
                <a:ea typeface="方正舒体" pitchFamily="2" charset="-122"/>
                <a:cs typeface="华文楷体"/>
              </a:rPr>
              <a:t>皮肤</a:t>
            </a:r>
          </a:p>
          <a:p>
            <a:pPr marL="273050" marR="0" lvl="0" indent="-273050" algn="l" defTabSz="914400" rtl="0" eaLnBrk="1" fontAlgn="base" latinLnBrk="0" hangingPunct="1">
              <a:lnSpc>
                <a:spcPct val="100000"/>
              </a:lnSpc>
              <a:spcBef>
                <a:spcPct val="20000"/>
              </a:spcBef>
              <a:spcAft>
                <a:spcPct val="0"/>
              </a:spcAft>
              <a:buClr>
                <a:schemeClr val="accent1"/>
              </a:buClr>
              <a:buSzPct val="100000"/>
              <a:buFont typeface="Wingdings" pitchFamily="2" charset="2"/>
              <a:buChar char="v"/>
              <a:tabLst/>
              <a:defRPr/>
            </a:pPr>
            <a:r>
              <a:rPr kumimoji="0" lang="zh-CN" altLang="en-US" sz="2400" b="1" i="0" u="none" strike="noStrike" kern="1200" cap="none" spc="0" normalizeH="0" baseline="0" noProof="0" dirty="0" smtClean="0">
                <a:ln>
                  <a:noFill/>
                </a:ln>
                <a:solidFill>
                  <a:schemeClr val="tx2"/>
                </a:solidFill>
                <a:effectLst/>
                <a:uLnTx/>
                <a:uFillTx/>
                <a:latin typeface="+mn-lt"/>
                <a:ea typeface="方正舒体" pitchFamily="2" charset="-122"/>
                <a:cs typeface="华文楷体"/>
              </a:rPr>
              <a:t>组织</a:t>
            </a:r>
          </a:p>
          <a:p>
            <a:pPr marL="273050" marR="0" lvl="0" indent="-273050" algn="l" defTabSz="914400" rtl="0" eaLnBrk="1" fontAlgn="base" latinLnBrk="0" hangingPunct="1">
              <a:lnSpc>
                <a:spcPct val="100000"/>
              </a:lnSpc>
              <a:spcBef>
                <a:spcPct val="20000"/>
              </a:spcBef>
              <a:spcAft>
                <a:spcPct val="0"/>
              </a:spcAft>
              <a:buClr>
                <a:schemeClr val="accent1"/>
              </a:buClr>
              <a:buSzPct val="100000"/>
              <a:buFont typeface="Symbol" pitchFamily="18" charset="2"/>
              <a:buChar char=""/>
              <a:tabLst/>
              <a:defRPr/>
            </a:pPr>
            <a:endParaRPr kumimoji="0" lang="en-US" altLang="zh-CN" sz="2400" b="0" i="0" u="none" strike="noStrike" kern="1200" cap="none" spc="0" normalizeH="0" baseline="0" noProof="0" dirty="0" smtClean="0">
              <a:ln>
                <a:noFill/>
              </a:ln>
              <a:solidFill>
                <a:schemeClr val="tx2"/>
              </a:solidFill>
              <a:effectLst/>
              <a:uLnTx/>
              <a:uFillTx/>
              <a:latin typeface="+mn-lt"/>
              <a:ea typeface="+mn-ea"/>
              <a:cs typeface="华文楷体"/>
            </a:endParaRPr>
          </a:p>
        </p:txBody>
      </p:sp>
      <p:sp>
        <p:nvSpPr>
          <p:cNvPr id="5" name="Rectangle 6"/>
          <p:cNvSpPr>
            <a:spLocks noGrp="1" noChangeArrowheads="1"/>
          </p:cNvSpPr>
          <p:nvPr>
            <p:ph sz="quarter" idx="4294967295"/>
          </p:nvPr>
        </p:nvSpPr>
        <p:spPr>
          <a:xfrm>
            <a:off x="4571999" y="2428868"/>
            <a:ext cx="3000397" cy="1733557"/>
          </a:xfrm>
          <a:prstGeom prst="rect">
            <a:avLst/>
          </a:prstGeom>
        </p:spPr>
        <p:txBody>
          <a:bodyPr/>
          <a:lstStyle/>
          <a:p>
            <a:pPr eaLnBrk="1" hangingPunct="1">
              <a:lnSpc>
                <a:spcPct val="120000"/>
              </a:lnSpc>
              <a:buClrTx/>
              <a:buFont typeface="Wingdings" pitchFamily="2" charset="2"/>
              <a:buChar char="Ø"/>
            </a:pPr>
            <a:r>
              <a:rPr lang="en-US" altLang="zh-CN" sz="2000" b="1" dirty="0" smtClean="0">
                <a:latin typeface="宋体" charset="-122"/>
              </a:rPr>
              <a:t>Swab</a:t>
            </a:r>
          </a:p>
          <a:p>
            <a:pPr eaLnBrk="1" hangingPunct="1">
              <a:lnSpc>
                <a:spcPct val="120000"/>
              </a:lnSpc>
              <a:buClrTx/>
              <a:buFont typeface="Wingdings" pitchFamily="2" charset="2"/>
              <a:buChar char="Ø"/>
            </a:pPr>
            <a:r>
              <a:rPr lang="en-US" altLang="zh-CN" sz="2000" b="1" dirty="0" smtClean="0">
                <a:latin typeface="宋体" charset="-122"/>
              </a:rPr>
              <a:t>Sputum</a:t>
            </a:r>
          </a:p>
          <a:p>
            <a:pPr lvl="0" eaLnBrk="1" hangingPunct="1">
              <a:lnSpc>
                <a:spcPct val="120000"/>
              </a:lnSpc>
              <a:buClrTx/>
              <a:buFont typeface="Wingdings" pitchFamily="2" charset="2"/>
              <a:buChar char="Ø"/>
            </a:pPr>
            <a:r>
              <a:rPr lang="en-US" altLang="zh-CN" sz="2000" b="1" dirty="0" smtClean="0">
                <a:latin typeface="宋体" charset="-122"/>
              </a:rPr>
              <a:t>Blood</a:t>
            </a:r>
            <a:r>
              <a:rPr lang="zh-CN" altLang="en-US" sz="2000" b="1" dirty="0" smtClean="0">
                <a:latin typeface="宋体" charset="-122"/>
              </a:rPr>
              <a:t>（</a:t>
            </a:r>
            <a:r>
              <a:rPr lang="en-US" altLang="zh-CN" sz="2000" dirty="0" smtClean="0"/>
              <a:t>Serum</a:t>
            </a:r>
            <a:r>
              <a:rPr lang="zh-CN" altLang="en-US" sz="2000" dirty="0" smtClean="0"/>
              <a:t>）</a:t>
            </a:r>
            <a:endParaRPr lang="en-US" altLang="zh-CN" sz="2000" dirty="0" smtClean="0"/>
          </a:p>
          <a:p>
            <a:pPr eaLnBrk="1" hangingPunct="1">
              <a:lnSpc>
                <a:spcPct val="120000"/>
              </a:lnSpc>
              <a:buClrTx/>
              <a:buFont typeface="Wingdings" pitchFamily="2" charset="2"/>
              <a:buChar char="Ø"/>
            </a:pPr>
            <a:r>
              <a:rPr lang="en-US" altLang="zh-CN" sz="2000" b="1" dirty="0" smtClean="0">
                <a:latin typeface="宋体" charset="-122"/>
              </a:rPr>
              <a:t>Faeces</a:t>
            </a:r>
          </a:p>
          <a:p>
            <a:pPr eaLnBrk="1" hangingPunct="1">
              <a:lnSpc>
                <a:spcPct val="120000"/>
              </a:lnSpc>
              <a:buClrTx/>
              <a:buFont typeface="Wingdings" pitchFamily="2" charset="2"/>
              <a:buChar char="Ø"/>
            </a:pPr>
            <a:r>
              <a:rPr lang="en-US" altLang="zh-CN" sz="2000" b="1" dirty="0" smtClean="0">
                <a:latin typeface="宋体" charset="-122"/>
              </a:rPr>
              <a:t>Urine</a:t>
            </a:r>
          </a:p>
          <a:p>
            <a:pPr eaLnBrk="1" hangingPunct="1">
              <a:lnSpc>
                <a:spcPct val="120000"/>
              </a:lnSpc>
              <a:buClrTx/>
              <a:buFont typeface="Wingdings" pitchFamily="2" charset="2"/>
              <a:buChar char="Ø"/>
            </a:pPr>
            <a:r>
              <a:rPr lang="en-US" altLang="zh-CN" sz="2000" b="1" dirty="0" smtClean="0">
                <a:latin typeface="宋体" charset="-122"/>
              </a:rPr>
              <a:t>CSF</a:t>
            </a:r>
          </a:p>
          <a:p>
            <a:pPr eaLnBrk="1" hangingPunct="1">
              <a:lnSpc>
                <a:spcPct val="120000"/>
              </a:lnSpc>
              <a:buClrTx/>
              <a:buFont typeface="Wingdings" pitchFamily="2" charset="2"/>
              <a:buChar char="Ø"/>
            </a:pPr>
            <a:r>
              <a:rPr lang="en-US" altLang="zh-CN" sz="2000" b="1" dirty="0" smtClean="0">
                <a:latin typeface="宋体" charset="-122"/>
              </a:rPr>
              <a:t>Skin</a:t>
            </a:r>
          </a:p>
          <a:p>
            <a:pPr eaLnBrk="1" hangingPunct="1">
              <a:lnSpc>
                <a:spcPct val="120000"/>
              </a:lnSpc>
              <a:buClrTx/>
              <a:buFont typeface="Wingdings" pitchFamily="2" charset="2"/>
              <a:buChar char="Ø"/>
            </a:pPr>
            <a:r>
              <a:rPr lang="en-US" altLang="zh-CN" sz="2000" b="1" dirty="0" smtClean="0">
                <a:latin typeface="宋体" charset="-122"/>
              </a:rPr>
              <a:t>Tissue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AutoShape 2"/>
          <p:cNvSpPr>
            <a:spLocks noGrp="1" noChangeArrowheads="1"/>
          </p:cNvSpPr>
          <p:nvPr>
            <p:ph type="title"/>
          </p:nvPr>
        </p:nvSpPr>
        <p:spPr>
          <a:xfrm>
            <a:off x="323850" y="214291"/>
            <a:ext cx="8229600" cy="571503"/>
          </a:xfrm>
        </p:spPr>
        <p:txBody>
          <a:bodyPr/>
          <a:lstStyle/>
          <a:p>
            <a:pPr algn="l" eaLnBrk="1" hangingPunct="1"/>
            <a:r>
              <a:rPr lang="zh-CN" altLang="en-US" dirty="0" smtClean="0"/>
              <a:t>疫苗相关疾病的采样指引</a:t>
            </a:r>
            <a:endParaRPr lang="zh-CN" altLang="en-US" dirty="0" smtClean="0">
              <a:ea typeface="华文隶书"/>
              <a:cs typeface="华文隶书"/>
            </a:endParaRPr>
          </a:p>
        </p:txBody>
      </p:sp>
      <p:graphicFrame>
        <p:nvGraphicFramePr>
          <p:cNvPr id="4" name="Group 370"/>
          <p:cNvGraphicFramePr>
            <a:graphicFrameLocks noGrp="1"/>
          </p:cNvGraphicFramePr>
          <p:nvPr>
            <p:ph idx="1"/>
          </p:nvPr>
        </p:nvGraphicFramePr>
        <p:xfrm>
          <a:off x="214282" y="857232"/>
          <a:ext cx="8786874" cy="5760720"/>
        </p:xfrm>
        <a:graphic>
          <a:graphicData uri="http://schemas.openxmlformats.org/drawingml/2006/table">
            <a:tbl>
              <a:tblPr/>
              <a:tblGrid>
                <a:gridCol w="1647842"/>
                <a:gridCol w="3390718"/>
                <a:gridCol w="3748314"/>
              </a:tblGrid>
              <a:tr h="221118">
                <a:tc>
                  <a:txBody>
                    <a:bodyPr/>
                    <a:lstStyle/>
                    <a:p>
                      <a:pPr marL="365125" marR="0" lvl="0" indent="-255588" algn="ctr" defTabSz="914400" rtl="0" eaLnBrk="0" fontAlgn="ctr" latinLnBrk="0" hangingPunct="0">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rgbClr val="000066"/>
                          </a:solidFill>
                          <a:effectLst/>
                          <a:latin typeface="宋体" pitchFamily="2" charset="-122"/>
                          <a:ea typeface="宋体" pitchFamily="2" charset="-122"/>
                        </a:rPr>
                        <a:t>病  种</a:t>
                      </a:r>
                      <a:endParaRPr kumimoji="0" lang="zh-CN" altLang="en-US" sz="1200" b="1" i="0" u="none" strike="noStrike" cap="none" normalizeH="0" baseline="0" dirty="0" smtClean="0">
                        <a:ln>
                          <a:noFill/>
                        </a:ln>
                        <a:solidFill>
                          <a:srgbClr val="000066"/>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65125" marR="0" lvl="0" indent="-255588" algn="ctr" defTabSz="914400" rtl="0" eaLnBrk="0" fontAlgn="ctr" latinLnBrk="0" hangingPunct="0">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66"/>
                          </a:solidFill>
                          <a:effectLst/>
                          <a:latin typeface="宋体" pitchFamily="2" charset="-122"/>
                          <a:ea typeface="宋体" pitchFamily="2" charset="-122"/>
                        </a:rPr>
                        <a:t>标本类别</a:t>
                      </a:r>
                      <a:endParaRPr kumimoji="0" lang="zh-CN" altLang="en-US" sz="1200" b="1" i="0" u="none" strike="noStrike" cap="none" normalizeH="0" baseline="0" smtClean="0">
                        <a:ln>
                          <a:noFill/>
                        </a:ln>
                        <a:solidFill>
                          <a:srgbClr val="000066"/>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65125" marR="0" lvl="0" indent="-255588" algn="ctr" defTabSz="914400" rtl="0" eaLnBrk="0" fontAlgn="ctr" latinLnBrk="0" hangingPunct="0">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66"/>
                          </a:solidFill>
                          <a:effectLst/>
                          <a:latin typeface="宋体" pitchFamily="2" charset="-122"/>
                          <a:ea typeface="宋体" pitchFamily="2" charset="-122"/>
                        </a:rPr>
                        <a:t>采样器材</a:t>
                      </a:r>
                      <a:endParaRPr kumimoji="0" lang="zh-CN" altLang="en-US" sz="1200" b="1" i="0" u="none" strike="noStrike" cap="none" normalizeH="0" baseline="0" smtClean="0">
                        <a:ln>
                          <a:noFill/>
                        </a:ln>
                        <a:solidFill>
                          <a:srgbClr val="000066"/>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221118">
                <a:tc>
                  <a:txBody>
                    <a:bodyPr/>
                    <a:lstStyle/>
                    <a:p>
                      <a:pPr marL="365125" marR="0" lvl="0" indent="-255588" algn="l" defTabSz="914400" rtl="0" eaLnBrk="0" fontAlgn="ctr" latinLnBrk="0" hangingPunct="0">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66"/>
                          </a:solidFill>
                          <a:effectLst/>
                          <a:latin typeface="宋体" pitchFamily="2" charset="-122"/>
                          <a:ea typeface="宋体" pitchFamily="2" charset="-122"/>
                        </a:rPr>
                        <a:t>乙型病毒性肝炎</a:t>
                      </a:r>
                      <a:endParaRPr kumimoji="0" lang="zh-CN" altLang="en-US" sz="1200" b="1" i="0" u="none" strike="noStrike" cap="none" normalizeH="0" baseline="0" smtClean="0">
                        <a:ln>
                          <a:noFill/>
                        </a:ln>
                        <a:solidFill>
                          <a:srgbClr val="000066"/>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65125" marR="0" lvl="0" indent="-255588" algn="l" defTabSz="914400" rtl="0" eaLnBrk="0" fontAlgn="ctr" latinLnBrk="0" hangingPunct="0">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66"/>
                          </a:solidFill>
                          <a:effectLst/>
                          <a:latin typeface="宋体" pitchFamily="2" charset="-122"/>
                          <a:ea typeface="宋体" pitchFamily="2" charset="-122"/>
                        </a:rPr>
                        <a:t>血清（</a:t>
                      </a:r>
                      <a:r>
                        <a:rPr kumimoji="0" lang="en-US" altLang="zh-CN" sz="1200" b="1" i="0" u="none" strike="noStrike" cap="none" normalizeH="0" baseline="0" smtClean="0">
                          <a:ln>
                            <a:noFill/>
                          </a:ln>
                          <a:solidFill>
                            <a:srgbClr val="000066"/>
                          </a:solidFill>
                          <a:effectLst/>
                          <a:latin typeface="宋体" pitchFamily="2" charset="-122"/>
                          <a:ea typeface="宋体" pitchFamily="2" charset="-122"/>
                        </a:rPr>
                        <a:t>2</a:t>
                      </a:r>
                      <a:r>
                        <a:rPr kumimoji="0" lang="en-US" altLang="zh-CN" sz="1200" b="1" i="0" u="none" strike="noStrike" cap="none" normalizeH="0" baseline="0" smtClean="0">
                          <a:ln>
                            <a:noFill/>
                          </a:ln>
                          <a:solidFill>
                            <a:srgbClr val="000066"/>
                          </a:solidFill>
                          <a:effectLst/>
                          <a:latin typeface="Times New Roman" pitchFamily="18" charset="0"/>
                          <a:ea typeface="宋体" pitchFamily="2" charset="-122"/>
                          <a:cs typeface="Times New Roman" pitchFamily="18" charset="0"/>
                        </a:rPr>
                        <a:t>ml</a:t>
                      </a:r>
                      <a:r>
                        <a:rPr kumimoji="0" lang="zh-CN" altLang="en-US" sz="1200" b="1" i="0" u="none" strike="noStrike" cap="none" normalizeH="0" baseline="0" smtClean="0">
                          <a:ln>
                            <a:noFill/>
                          </a:ln>
                          <a:solidFill>
                            <a:srgbClr val="000066"/>
                          </a:solidFill>
                          <a:effectLst/>
                          <a:latin typeface="宋体" pitchFamily="2" charset="-122"/>
                          <a:ea typeface="宋体" pitchFamily="2" charset="-122"/>
                        </a:rPr>
                        <a:t>）</a:t>
                      </a:r>
                      <a:endParaRPr kumimoji="0" lang="zh-CN" altLang="en-US" sz="1200" b="1" i="0" u="none" strike="noStrike" cap="none" normalizeH="0" baseline="0" smtClean="0">
                        <a:ln>
                          <a:noFill/>
                        </a:ln>
                        <a:solidFill>
                          <a:srgbClr val="000066"/>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l" defTabSz="914400" rtl="0" eaLnBrk="0" fontAlgn="ctr" latinLnBrk="0" hangingPunct="0">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66"/>
                          </a:solidFill>
                          <a:effectLst/>
                          <a:latin typeface="宋体" pitchFamily="2" charset="-122"/>
                          <a:ea typeface="宋体" pitchFamily="2" charset="-122"/>
                        </a:rPr>
                        <a:t>无菌干燥螺口采样管</a:t>
                      </a:r>
                      <a:endParaRPr kumimoji="0" lang="zh-CN" altLang="en-US" sz="1200" b="1" i="0" u="none" strike="noStrike" cap="none" normalizeH="0" baseline="0" smtClean="0">
                        <a:ln>
                          <a:noFill/>
                        </a:ln>
                        <a:solidFill>
                          <a:srgbClr val="000066"/>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1118">
                <a:tc rowSpan="2">
                  <a:txBody>
                    <a:bodyPr/>
                    <a:lstStyle/>
                    <a:p>
                      <a:pPr marL="365125" marR="0" lvl="0" indent="-255588" algn="l" defTabSz="914400" rtl="0" eaLnBrk="0" fontAlgn="ctr" latinLnBrk="0" hangingPunct="0">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66"/>
                          </a:solidFill>
                          <a:effectLst/>
                          <a:latin typeface="宋体" pitchFamily="2" charset="-122"/>
                          <a:ea typeface="宋体" pitchFamily="2" charset="-122"/>
                        </a:rPr>
                        <a:t>百日咳</a:t>
                      </a:r>
                      <a:endParaRPr kumimoji="0" lang="zh-CN" altLang="en-US" sz="1200" b="1" i="0" u="none" strike="noStrike" cap="none" normalizeH="0" baseline="0" smtClean="0">
                        <a:ln>
                          <a:noFill/>
                        </a:ln>
                        <a:solidFill>
                          <a:srgbClr val="000066"/>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65125" marR="0" lvl="0" indent="-255588" algn="l" defTabSz="914400" rtl="0" eaLnBrk="0" fontAlgn="ctr" latinLnBrk="0" hangingPunct="0">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66"/>
                          </a:solidFill>
                          <a:effectLst/>
                          <a:latin typeface="宋体" pitchFamily="2" charset="-122"/>
                          <a:ea typeface="宋体" pitchFamily="2" charset="-122"/>
                        </a:rPr>
                        <a:t>鼻咽分泌物</a:t>
                      </a:r>
                      <a:endParaRPr kumimoji="0" lang="zh-CN" altLang="en-US" sz="1200" b="1" i="0" u="none" strike="noStrike" cap="none" normalizeH="0" baseline="0" smtClean="0">
                        <a:ln>
                          <a:noFill/>
                        </a:ln>
                        <a:solidFill>
                          <a:srgbClr val="000066"/>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l" defTabSz="914400" rtl="0" eaLnBrk="0" fontAlgn="ctr" latinLnBrk="0" hangingPunct="0">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0066"/>
                          </a:solidFill>
                          <a:effectLst/>
                          <a:latin typeface="宋体" pitchFamily="2" charset="-122"/>
                          <a:ea typeface="宋体" pitchFamily="2" charset="-122"/>
                        </a:rPr>
                        <a:t>0.3mlPH7.2</a:t>
                      </a:r>
                      <a:r>
                        <a:rPr kumimoji="0" lang="zh-CN" altLang="en-US" sz="1200" b="1" i="0" u="none" strike="noStrike" cap="none" normalizeH="0" baseline="0" smtClean="0">
                          <a:ln>
                            <a:noFill/>
                          </a:ln>
                          <a:solidFill>
                            <a:srgbClr val="000066"/>
                          </a:solidFill>
                          <a:effectLst/>
                          <a:latin typeface="宋体" pitchFamily="2" charset="-122"/>
                          <a:ea typeface="宋体" pitchFamily="2" charset="-122"/>
                        </a:rPr>
                        <a:t>～</a:t>
                      </a:r>
                      <a:r>
                        <a:rPr kumimoji="0" lang="en-US" altLang="zh-CN" sz="1200" b="1" i="0" u="none" strike="noStrike" cap="none" normalizeH="0" baseline="0" smtClean="0">
                          <a:ln>
                            <a:noFill/>
                          </a:ln>
                          <a:solidFill>
                            <a:srgbClr val="000066"/>
                          </a:solidFill>
                          <a:effectLst/>
                          <a:latin typeface="宋体" pitchFamily="2" charset="-122"/>
                          <a:ea typeface="宋体" pitchFamily="2" charset="-122"/>
                        </a:rPr>
                        <a:t>7.4</a:t>
                      </a:r>
                      <a:r>
                        <a:rPr kumimoji="0" lang="zh-CN" altLang="en-US" sz="1200" b="1" i="0" u="none" strike="noStrike" cap="none" normalizeH="0" baseline="0" smtClean="0">
                          <a:ln>
                            <a:noFill/>
                          </a:ln>
                          <a:solidFill>
                            <a:srgbClr val="000066"/>
                          </a:solidFill>
                          <a:effectLst/>
                          <a:latin typeface="宋体" pitchFamily="2" charset="-122"/>
                          <a:ea typeface="宋体" pitchFamily="2" charset="-122"/>
                        </a:rPr>
                        <a:t>的</a:t>
                      </a:r>
                      <a:r>
                        <a:rPr kumimoji="0" lang="en-US" altLang="zh-CN" sz="1200" b="1" i="0" u="none" strike="noStrike" cap="none" normalizeH="0" baseline="0" smtClean="0">
                          <a:ln>
                            <a:noFill/>
                          </a:ln>
                          <a:solidFill>
                            <a:srgbClr val="000066"/>
                          </a:solidFill>
                          <a:effectLst/>
                          <a:latin typeface="宋体" pitchFamily="2" charset="-122"/>
                          <a:ea typeface="宋体" pitchFamily="2" charset="-122"/>
                        </a:rPr>
                        <a:t>1</a:t>
                      </a:r>
                      <a:r>
                        <a:rPr kumimoji="0" lang="zh-CN" altLang="en-US" sz="1200" b="1" i="0" u="none" strike="noStrike" cap="none" normalizeH="0" baseline="0" smtClean="0">
                          <a:ln>
                            <a:noFill/>
                          </a:ln>
                          <a:solidFill>
                            <a:srgbClr val="000066"/>
                          </a:solidFill>
                          <a:effectLst/>
                          <a:latin typeface="宋体" pitchFamily="2" charset="-122"/>
                          <a:ea typeface="宋体" pitchFamily="2" charset="-122"/>
                        </a:rPr>
                        <a:t>％蛋白胨生理氯化钠溶液试管</a:t>
                      </a:r>
                      <a:endParaRPr kumimoji="0" lang="zh-CN" altLang="en-US" sz="1200" b="1" i="0" u="none" strike="noStrike" cap="none" normalizeH="0" baseline="0" smtClean="0">
                        <a:ln>
                          <a:noFill/>
                        </a:ln>
                        <a:solidFill>
                          <a:srgbClr val="000066"/>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1118">
                <a:tc vMerge="1">
                  <a:txBody>
                    <a:bodyPr/>
                    <a:lstStyle/>
                    <a:p>
                      <a:endParaRPr lang="zh-CN" altLang="en-US"/>
                    </a:p>
                  </a:txBody>
                  <a:tcPr/>
                </a:tc>
                <a:tc>
                  <a:txBody>
                    <a:bodyPr/>
                    <a:lstStyle/>
                    <a:p>
                      <a:pPr marL="365125" marR="0" lvl="0" indent="-255588" algn="l" defTabSz="914400" rtl="0" eaLnBrk="0" fontAlgn="ctr" latinLnBrk="0" hangingPunct="0">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rgbClr val="000066"/>
                          </a:solidFill>
                          <a:effectLst/>
                          <a:latin typeface="宋体" pitchFamily="2" charset="-122"/>
                          <a:ea typeface="宋体" pitchFamily="2" charset="-122"/>
                        </a:rPr>
                        <a:t>血清（</a:t>
                      </a:r>
                      <a:r>
                        <a:rPr kumimoji="0" lang="en-US" altLang="zh-CN" sz="1200" b="1" i="0" u="none" strike="noStrike" cap="none" normalizeH="0" baseline="0" dirty="0" smtClean="0">
                          <a:ln>
                            <a:noFill/>
                          </a:ln>
                          <a:solidFill>
                            <a:srgbClr val="000066"/>
                          </a:solidFill>
                          <a:effectLst/>
                          <a:latin typeface="宋体" pitchFamily="2" charset="-122"/>
                          <a:ea typeface="宋体" pitchFamily="2" charset="-122"/>
                        </a:rPr>
                        <a:t>2</a:t>
                      </a:r>
                      <a:r>
                        <a:rPr kumimoji="0" lang="en-US" altLang="zh-CN" sz="1200" b="1" i="0" u="none" strike="noStrike" cap="none" normalizeH="0" baseline="0" dirty="0" smtClean="0">
                          <a:ln>
                            <a:noFill/>
                          </a:ln>
                          <a:solidFill>
                            <a:srgbClr val="000066"/>
                          </a:solidFill>
                          <a:effectLst/>
                          <a:latin typeface="Times New Roman" pitchFamily="18" charset="0"/>
                          <a:ea typeface="宋体" pitchFamily="2" charset="-122"/>
                          <a:cs typeface="Times New Roman" pitchFamily="18" charset="0"/>
                        </a:rPr>
                        <a:t>ml</a:t>
                      </a:r>
                      <a:r>
                        <a:rPr kumimoji="0" lang="zh-CN" altLang="en-US" sz="1200" b="1" i="0" u="none" strike="noStrike" cap="none" normalizeH="0" baseline="0" dirty="0" smtClean="0">
                          <a:ln>
                            <a:noFill/>
                          </a:ln>
                          <a:solidFill>
                            <a:srgbClr val="000066"/>
                          </a:solidFill>
                          <a:effectLst/>
                          <a:latin typeface="宋体" pitchFamily="2" charset="-122"/>
                          <a:ea typeface="宋体" pitchFamily="2" charset="-122"/>
                        </a:rPr>
                        <a:t>）</a:t>
                      </a:r>
                      <a:endParaRPr kumimoji="0" lang="zh-CN" altLang="en-US" sz="1200" b="1" i="0" u="none" strike="noStrike" cap="none" normalizeH="0" baseline="0" dirty="0" smtClean="0">
                        <a:ln>
                          <a:noFill/>
                        </a:ln>
                        <a:solidFill>
                          <a:srgbClr val="000066"/>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l" defTabSz="914400" rtl="0" eaLnBrk="0" fontAlgn="ctr" latinLnBrk="0" hangingPunct="0">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66"/>
                          </a:solidFill>
                          <a:effectLst/>
                          <a:latin typeface="宋体" pitchFamily="2" charset="-122"/>
                          <a:ea typeface="宋体" pitchFamily="2" charset="-122"/>
                        </a:rPr>
                        <a:t>无菌干燥螺口采样管</a:t>
                      </a:r>
                      <a:endParaRPr kumimoji="0" lang="zh-CN" altLang="en-US" sz="1200" b="1" i="0" u="none" strike="noStrike" cap="none" normalizeH="0" baseline="0" smtClean="0">
                        <a:ln>
                          <a:noFill/>
                        </a:ln>
                        <a:solidFill>
                          <a:srgbClr val="000066"/>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1118">
                <a:tc>
                  <a:txBody>
                    <a:bodyPr/>
                    <a:lstStyle/>
                    <a:p>
                      <a:pPr marL="365125" marR="0" lvl="0" indent="-255588" algn="l" defTabSz="914400" rtl="0" eaLnBrk="0" fontAlgn="ctr" latinLnBrk="0" hangingPunct="0">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66"/>
                          </a:solidFill>
                          <a:effectLst/>
                          <a:latin typeface="宋体" pitchFamily="2" charset="-122"/>
                          <a:ea typeface="宋体" pitchFamily="2" charset="-122"/>
                        </a:rPr>
                        <a:t>白喉</a:t>
                      </a:r>
                      <a:endParaRPr kumimoji="0" lang="zh-CN" altLang="en-US" sz="1200" b="1" i="0" u="none" strike="noStrike" cap="none" normalizeH="0" baseline="0" smtClean="0">
                        <a:ln>
                          <a:noFill/>
                        </a:ln>
                        <a:solidFill>
                          <a:srgbClr val="000066"/>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65125" marR="0" lvl="0" indent="-255588" algn="l" defTabSz="914400" rtl="0" eaLnBrk="0" fontAlgn="ctr" latinLnBrk="0" hangingPunct="0">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66"/>
                          </a:solidFill>
                          <a:effectLst/>
                          <a:latin typeface="宋体" pitchFamily="2" charset="-122"/>
                          <a:ea typeface="宋体" pitchFamily="2" charset="-122"/>
                        </a:rPr>
                        <a:t>咽喉假膜、鼻咽拭子或扁桃体粘膜上的分泌物</a:t>
                      </a:r>
                      <a:endParaRPr kumimoji="0" lang="zh-CN" altLang="en-US" sz="1200" b="1" i="0" u="none" strike="noStrike" cap="none" normalizeH="0" baseline="0" smtClean="0">
                        <a:ln>
                          <a:noFill/>
                        </a:ln>
                        <a:solidFill>
                          <a:srgbClr val="000066"/>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l" defTabSz="914400" rtl="0" eaLnBrk="0" fontAlgn="ctr" latinLnBrk="0" hangingPunct="0">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rgbClr val="000066"/>
                          </a:solidFill>
                          <a:effectLst/>
                          <a:latin typeface="宋体" pitchFamily="2" charset="-122"/>
                          <a:ea typeface="宋体" pitchFamily="2" charset="-122"/>
                        </a:rPr>
                        <a:t>无菌干燥螺口采样管</a:t>
                      </a:r>
                      <a:endParaRPr kumimoji="0" lang="zh-CN" altLang="en-US" sz="1200" b="1" i="0" u="none" strike="noStrike" cap="none" normalizeH="0" baseline="0" dirty="0" smtClean="0">
                        <a:ln>
                          <a:noFill/>
                        </a:ln>
                        <a:solidFill>
                          <a:srgbClr val="000066"/>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1118">
                <a:tc>
                  <a:txBody>
                    <a:bodyPr/>
                    <a:lstStyle/>
                    <a:p>
                      <a:pPr marL="365125" marR="0" lvl="0" indent="-255588" algn="l" defTabSz="914400" rtl="0" eaLnBrk="0" fontAlgn="ctr" latinLnBrk="0" hangingPunct="0">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66"/>
                          </a:solidFill>
                          <a:effectLst/>
                          <a:latin typeface="宋体" pitchFamily="2" charset="-122"/>
                          <a:ea typeface="宋体" pitchFamily="2" charset="-122"/>
                        </a:rPr>
                        <a:t>破伤风</a:t>
                      </a:r>
                      <a:endParaRPr kumimoji="0" lang="zh-CN" altLang="en-US" sz="1200" b="1" i="0" u="none" strike="noStrike" cap="none" normalizeH="0" baseline="0" smtClean="0">
                        <a:ln>
                          <a:noFill/>
                        </a:ln>
                        <a:solidFill>
                          <a:srgbClr val="000066"/>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65125" marR="0" lvl="0" indent="-255588" algn="l" defTabSz="914400" rtl="0" eaLnBrk="0" fontAlgn="ctr" latinLnBrk="0" hangingPunct="0">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rgbClr val="000066"/>
                          </a:solidFill>
                          <a:effectLst/>
                          <a:latin typeface="宋体" pitchFamily="2" charset="-122"/>
                          <a:ea typeface="宋体" pitchFamily="2" charset="-122"/>
                        </a:rPr>
                        <a:t>脐带化脓部位深处脓汁及坏死组织</a:t>
                      </a:r>
                      <a:endParaRPr kumimoji="0" lang="zh-CN" altLang="en-US" sz="1200" b="1" i="0" u="none" strike="noStrike" cap="none" normalizeH="0" baseline="0" dirty="0" smtClean="0">
                        <a:ln>
                          <a:noFill/>
                        </a:ln>
                        <a:solidFill>
                          <a:srgbClr val="000066"/>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65125" marR="0" lvl="0" indent="-255588" algn="l" defTabSz="914400" rtl="0" eaLnBrk="0" fontAlgn="ctr" latinLnBrk="0" hangingPunct="0">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rgbClr val="000066"/>
                          </a:solidFill>
                          <a:effectLst/>
                          <a:latin typeface="宋体" pitchFamily="2" charset="-122"/>
                          <a:ea typeface="宋体" pitchFamily="2" charset="-122"/>
                        </a:rPr>
                        <a:t>无菌干燥螺口采样管</a:t>
                      </a:r>
                      <a:endParaRPr kumimoji="0" lang="zh-CN" altLang="en-US" sz="1200" b="1" i="0" u="none" strike="noStrike" cap="none" normalizeH="0" baseline="0" dirty="0" smtClean="0">
                        <a:ln>
                          <a:noFill/>
                        </a:ln>
                        <a:solidFill>
                          <a:srgbClr val="000066"/>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21118">
                <a:tc>
                  <a:txBody>
                    <a:bodyPr/>
                    <a:lstStyle/>
                    <a:p>
                      <a:pPr marL="365125" marR="0" lvl="0" indent="-255588" algn="l" defTabSz="914400" rtl="0" eaLnBrk="0" fontAlgn="ctr" latinLnBrk="0" hangingPunct="0">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66"/>
                          </a:solidFill>
                          <a:effectLst/>
                          <a:latin typeface="宋体" pitchFamily="2" charset="-122"/>
                          <a:ea typeface="宋体" pitchFamily="2" charset="-122"/>
                        </a:rPr>
                        <a:t>腮腺炎</a:t>
                      </a:r>
                      <a:endParaRPr kumimoji="0" lang="zh-CN" altLang="en-US" sz="1200" b="1" i="0" u="none" strike="noStrike" cap="none" normalizeH="0" baseline="0" smtClean="0">
                        <a:ln>
                          <a:noFill/>
                        </a:ln>
                        <a:solidFill>
                          <a:srgbClr val="000066"/>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65125" marR="0" lvl="0" indent="-255588" algn="l" defTabSz="914400" rtl="0" eaLnBrk="0" fontAlgn="ctr" latinLnBrk="0" hangingPunct="0">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rgbClr val="000066"/>
                          </a:solidFill>
                          <a:effectLst/>
                          <a:latin typeface="宋体" pitchFamily="2" charset="-122"/>
                          <a:ea typeface="宋体" pitchFamily="2" charset="-122"/>
                        </a:rPr>
                        <a:t>血清（</a:t>
                      </a:r>
                      <a:r>
                        <a:rPr kumimoji="0" lang="en-US" altLang="zh-CN" sz="1200" b="1" i="0" u="none" strike="noStrike" cap="none" normalizeH="0" baseline="0" dirty="0" smtClean="0">
                          <a:ln>
                            <a:noFill/>
                          </a:ln>
                          <a:solidFill>
                            <a:srgbClr val="000066"/>
                          </a:solidFill>
                          <a:effectLst/>
                          <a:latin typeface="宋体" pitchFamily="2" charset="-122"/>
                          <a:ea typeface="宋体" pitchFamily="2" charset="-122"/>
                        </a:rPr>
                        <a:t>2</a:t>
                      </a:r>
                      <a:r>
                        <a:rPr kumimoji="0" lang="en-US" altLang="zh-CN" sz="1200" b="1" i="0" u="none" strike="noStrike" cap="none" normalizeH="0" baseline="0" dirty="0" smtClean="0">
                          <a:ln>
                            <a:noFill/>
                          </a:ln>
                          <a:solidFill>
                            <a:srgbClr val="000066"/>
                          </a:solidFill>
                          <a:effectLst/>
                          <a:latin typeface="Times New Roman" pitchFamily="18" charset="0"/>
                          <a:ea typeface="宋体" pitchFamily="2" charset="-122"/>
                          <a:cs typeface="Times New Roman" pitchFamily="18" charset="0"/>
                        </a:rPr>
                        <a:t>ml</a:t>
                      </a:r>
                      <a:r>
                        <a:rPr kumimoji="0" lang="zh-CN" altLang="en-US" sz="1200" b="1" i="0" u="none" strike="noStrike" cap="none" normalizeH="0" baseline="0" dirty="0" smtClean="0">
                          <a:ln>
                            <a:noFill/>
                          </a:ln>
                          <a:solidFill>
                            <a:srgbClr val="000066"/>
                          </a:solidFill>
                          <a:effectLst/>
                          <a:latin typeface="宋体" pitchFamily="2" charset="-122"/>
                          <a:ea typeface="宋体" pitchFamily="2" charset="-122"/>
                        </a:rPr>
                        <a:t>）</a:t>
                      </a:r>
                      <a:endParaRPr kumimoji="0" lang="zh-CN" altLang="en-US" sz="1200" b="1" i="0" u="none" strike="noStrike" cap="none" normalizeH="0" baseline="0" dirty="0" smtClean="0">
                        <a:ln>
                          <a:noFill/>
                        </a:ln>
                        <a:solidFill>
                          <a:srgbClr val="000066"/>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l" defTabSz="914400" rtl="0" eaLnBrk="0" fontAlgn="ctr" latinLnBrk="0" hangingPunct="0">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66"/>
                          </a:solidFill>
                          <a:effectLst/>
                          <a:latin typeface="宋体" pitchFamily="2" charset="-122"/>
                          <a:ea typeface="宋体" pitchFamily="2" charset="-122"/>
                        </a:rPr>
                        <a:t>无菌干燥螺口采样管</a:t>
                      </a:r>
                      <a:endParaRPr kumimoji="0" lang="zh-CN" altLang="en-US" sz="1200" b="1" i="0" u="none" strike="noStrike" cap="none" normalizeH="0" baseline="0" smtClean="0">
                        <a:ln>
                          <a:noFill/>
                        </a:ln>
                        <a:solidFill>
                          <a:srgbClr val="000066"/>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1118">
                <a:tc rowSpan="3">
                  <a:txBody>
                    <a:bodyPr/>
                    <a:lstStyle/>
                    <a:p>
                      <a:pPr marL="365125" marR="0" lvl="0" indent="-255588" algn="l" defTabSz="914400" rtl="0" eaLnBrk="0" fontAlgn="ctr" latinLnBrk="0" hangingPunct="0">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rgbClr val="000066"/>
                          </a:solidFill>
                          <a:effectLst/>
                          <a:latin typeface="宋体" pitchFamily="2" charset="-122"/>
                          <a:ea typeface="宋体" pitchFamily="2" charset="-122"/>
                        </a:rPr>
                        <a:t>脊髓灰质炎</a:t>
                      </a:r>
                      <a:endParaRPr kumimoji="0" lang="zh-CN" altLang="en-US" sz="1200" b="1" i="0" u="none" strike="noStrike" cap="none" normalizeH="0" baseline="0" dirty="0" smtClean="0">
                        <a:ln>
                          <a:noFill/>
                        </a:ln>
                        <a:solidFill>
                          <a:srgbClr val="000066"/>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65125" marR="0" lvl="0" indent="-255588" algn="l" defTabSz="914400" rtl="0" eaLnBrk="0" fontAlgn="ctr" latinLnBrk="0" hangingPunct="0">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rgbClr val="000066"/>
                          </a:solidFill>
                          <a:effectLst/>
                          <a:latin typeface="宋体" pitchFamily="2" charset="-122"/>
                          <a:ea typeface="宋体" pitchFamily="2" charset="-122"/>
                        </a:rPr>
                        <a:t>粪便（</a:t>
                      </a:r>
                      <a:r>
                        <a:rPr kumimoji="0" lang="en-US" altLang="zh-CN" sz="1200" b="1" i="0" u="none" strike="noStrike" cap="none" normalizeH="0" baseline="0" dirty="0" smtClean="0">
                          <a:ln>
                            <a:noFill/>
                          </a:ln>
                          <a:solidFill>
                            <a:srgbClr val="000066"/>
                          </a:solidFill>
                          <a:effectLst/>
                          <a:latin typeface="宋体" pitchFamily="2" charset="-122"/>
                          <a:ea typeface="宋体" pitchFamily="2" charset="-122"/>
                        </a:rPr>
                        <a:t>5</a:t>
                      </a:r>
                      <a:r>
                        <a:rPr kumimoji="0" lang="zh-CN" altLang="en-US" sz="1200" b="1" i="0" u="none" strike="noStrike" cap="none" normalizeH="0" baseline="0" dirty="0" smtClean="0">
                          <a:ln>
                            <a:noFill/>
                          </a:ln>
                          <a:solidFill>
                            <a:srgbClr val="000066"/>
                          </a:solidFill>
                          <a:effectLst/>
                          <a:latin typeface="宋体" pitchFamily="2" charset="-122"/>
                          <a:ea typeface="宋体" pitchFamily="2" charset="-122"/>
                        </a:rPr>
                        <a:t>～</a:t>
                      </a:r>
                      <a:r>
                        <a:rPr kumimoji="0" lang="en-US" altLang="zh-CN" sz="1200" b="1" i="0" u="none" strike="noStrike" cap="none" normalizeH="0" baseline="0" dirty="0" smtClean="0">
                          <a:ln>
                            <a:noFill/>
                          </a:ln>
                          <a:solidFill>
                            <a:srgbClr val="000066"/>
                          </a:solidFill>
                          <a:effectLst/>
                          <a:latin typeface="宋体" pitchFamily="2" charset="-122"/>
                          <a:ea typeface="宋体" pitchFamily="2" charset="-122"/>
                        </a:rPr>
                        <a:t>8g)</a:t>
                      </a:r>
                      <a:endParaRPr kumimoji="0" lang="en-US" altLang="zh-CN" sz="1200" b="1" i="0" u="none" strike="noStrike" cap="none" normalizeH="0" baseline="0" dirty="0" smtClean="0">
                        <a:ln>
                          <a:noFill/>
                        </a:ln>
                        <a:solidFill>
                          <a:srgbClr val="000066"/>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l" defTabSz="914400" rtl="0" eaLnBrk="0" fontAlgn="ctr" latinLnBrk="0" hangingPunct="0">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66"/>
                          </a:solidFill>
                          <a:effectLst/>
                          <a:latin typeface="宋体" pitchFamily="2" charset="-122"/>
                          <a:ea typeface="宋体" pitchFamily="2" charset="-122"/>
                        </a:rPr>
                        <a:t>无菌干燥螺口采样管</a:t>
                      </a:r>
                      <a:endParaRPr kumimoji="0" lang="zh-CN" altLang="en-US" sz="1200" b="1" i="0" u="none" strike="noStrike" cap="none" normalizeH="0" baseline="0" smtClean="0">
                        <a:ln>
                          <a:noFill/>
                        </a:ln>
                        <a:solidFill>
                          <a:srgbClr val="000066"/>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1118">
                <a:tc vMerge="1">
                  <a:txBody>
                    <a:bodyPr/>
                    <a:lstStyle/>
                    <a:p>
                      <a:endParaRPr lang="zh-CN" altLang="en-US"/>
                    </a:p>
                  </a:txBody>
                  <a:tcPr/>
                </a:tc>
                <a:tc>
                  <a:txBody>
                    <a:bodyPr/>
                    <a:lstStyle/>
                    <a:p>
                      <a:pPr marL="365125" marR="0" lvl="0" indent="-255588" algn="l" defTabSz="914400" rtl="0" eaLnBrk="0" fontAlgn="ctr" latinLnBrk="0" hangingPunct="0">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66"/>
                          </a:solidFill>
                          <a:effectLst/>
                          <a:latin typeface="宋体" pitchFamily="2" charset="-122"/>
                          <a:ea typeface="宋体" pitchFamily="2" charset="-122"/>
                        </a:rPr>
                        <a:t>血清（</a:t>
                      </a:r>
                      <a:r>
                        <a:rPr kumimoji="0" lang="en-US" altLang="zh-CN" sz="1200" b="1" i="0" u="none" strike="noStrike" cap="none" normalizeH="0" baseline="0" smtClean="0">
                          <a:ln>
                            <a:noFill/>
                          </a:ln>
                          <a:solidFill>
                            <a:srgbClr val="000066"/>
                          </a:solidFill>
                          <a:effectLst/>
                          <a:latin typeface="宋体" pitchFamily="2" charset="-122"/>
                          <a:ea typeface="宋体" pitchFamily="2" charset="-122"/>
                        </a:rPr>
                        <a:t>2</a:t>
                      </a:r>
                      <a:r>
                        <a:rPr kumimoji="0" lang="en-US" altLang="zh-CN" sz="1200" b="1" i="0" u="none" strike="noStrike" cap="none" normalizeH="0" baseline="0" smtClean="0">
                          <a:ln>
                            <a:noFill/>
                          </a:ln>
                          <a:solidFill>
                            <a:srgbClr val="000066"/>
                          </a:solidFill>
                          <a:effectLst/>
                          <a:latin typeface="Times New Roman" pitchFamily="18" charset="0"/>
                          <a:ea typeface="宋体" pitchFamily="2" charset="-122"/>
                          <a:cs typeface="Times New Roman" pitchFamily="18" charset="0"/>
                        </a:rPr>
                        <a:t>ml</a:t>
                      </a:r>
                      <a:r>
                        <a:rPr kumimoji="0" lang="zh-CN" altLang="en-US" sz="1200" b="1" i="0" u="none" strike="noStrike" cap="none" normalizeH="0" baseline="0" smtClean="0">
                          <a:ln>
                            <a:noFill/>
                          </a:ln>
                          <a:solidFill>
                            <a:srgbClr val="000066"/>
                          </a:solidFill>
                          <a:effectLst/>
                          <a:latin typeface="宋体" pitchFamily="2" charset="-122"/>
                          <a:ea typeface="宋体" pitchFamily="2" charset="-122"/>
                        </a:rPr>
                        <a:t>）</a:t>
                      </a:r>
                      <a:endParaRPr kumimoji="0" lang="zh-CN" altLang="en-US" sz="1200" b="1" i="0" u="none" strike="noStrike" cap="none" normalizeH="0" baseline="0" smtClean="0">
                        <a:ln>
                          <a:noFill/>
                        </a:ln>
                        <a:solidFill>
                          <a:srgbClr val="000066"/>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l" defTabSz="914400" rtl="0" eaLnBrk="0" fontAlgn="ctr" latinLnBrk="0" hangingPunct="0">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66"/>
                          </a:solidFill>
                          <a:effectLst/>
                          <a:latin typeface="宋体" pitchFamily="2" charset="-122"/>
                          <a:ea typeface="宋体" pitchFamily="2" charset="-122"/>
                        </a:rPr>
                        <a:t>无菌干燥螺口采样管</a:t>
                      </a:r>
                      <a:endParaRPr kumimoji="0" lang="zh-CN" altLang="en-US" sz="1200" b="1" i="0" u="none" strike="noStrike" cap="none" normalizeH="0" baseline="0" smtClean="0">
                        <a:ln>
                          <a:noFill/>
                        </a:ln>
                        <a:solidFill>
                          <a:srgbClr val="000066"/>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1118">
                <a:tc vMerge="1">
                  <a:txBody>
                    <a:bodyPr/>
                    <a:lstStyle/>
                    <a:p>
                      <a:endParaRPr lang="zh-CN" altLang="en-US"/>
                    </a:p>
                  </a:txBody>
                  <a:tcPr/>
                </a:tc>
                <a:tc>
                  <a:txBody>
                    <a:bodyPr/>
                    <a:lstStyle/>
                    <a:p>
                      <a:pPr marL="365125" marR="0" lvl="0" indent="-255588" algn="l" defTabSz="914400" rtl="0" eaLnBrk="0" fontAlgn="ctr" latinLnBrk="0" hangingPunct="0">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66"/>
                          </a:solidFill>
                          <a:effectLst/>
                          <a:latin typeface="宋体" pitchFamily="2" charset="-122"/>
                          <a:ea typeface="宋体" pitchFamily="2" charset="-122"/>
                        </a:rPr>
                        <a:t>脑脊液（</a:t>
                      </a:r>
                      <a:r>
                        <a:rPr kumimoji="0" lang="en-US" altLang="zh-CN" sz="1200" b="1" i="0" u="none" strike="noStrike" cap="none" normalizeH="0" baseline="0" smtClean="0">
                          <a:ln>
                            <a:noFill/>
                          </a:ln>
                          <a:solidFill>
                            <a:srgbClr val="000066"/>
                          </a:solidFill>
                          <a:effectLst/>
                          <a:latin typeface="宋体" pitchFamily="2" charset="-122"/>
                          <a:ea typeface="宋体" pitchFamily="2" charset="-122"/>
                        </a:rPr>
                        <a:t>2</a:t>
                      </a:r>
                      <a:r>
                        <a:rPr kumimoji="0" lang="zh-CN" altLang="en-US" sz="1200" b="1" i="0" u="none" strike="noStrike" cap="none" normalizeH="0" baseline="0" smtClean="0">
                          <a:ln>
                            <a:noFill/>
                          </a:ln>
                          <a:solidFill>
                            <a:srgbClr val="000066"/>
                          </a:solidFill>
                          <a:effectLst/>
                          <a:latin typeface="宋体" pitchFamily="2" charset="-122"/>
                          <a:ea typeface="宋体" pitchFamily="2" charset="-122"/>
                        </a:rPr>
                        <a:t>～</a:t>
                      </a:r>
                      <a:r>
                        <a:rPr kumimoji="0" lang="en-US" altLang="zh-CN" sz="1200" b="1" i="0" u="none" strike="noStrike" cap="none" normalizeH="0" baseline="0" smtClean="0">
                          <a:ln>
                            <a:noFill/>
                          </a:ln>
                          <a:solidFill>
                            <a:srgbClr val="000066"/>
                          </a:solidFill>
                          <a:effectLst/>
                          <a:latin typeface="宋体" pitchFamily="2" charset="-122"/>
                          <a:ea typeface="宋体" pitchFamily="2" charset="-122"/>
                        </a:rPr>
                        <a:t>3ml</a:t>
                      </a:r>
                      <a:r>
                        <a:rPr kumimoji="0" lang="zh-CN" altLang="en-US" sz="1200" b="1" i="0" u="none" strike="noStrike" cap="none" normalizeH="0" baseline="0" smtClean="0">
                          <a:ln>
                            <a:noFill/>
                          </a:ln>
                          <a:solidFill>
                            <a:srgbClr val="000066"/>
                          </a:solidFill>
                          <a:effectLst/>
                          <a:latin typeface="宋体" pitchFamily="2" charset="-122"/>
                          <a:ea typeface="宋体" pitchFamily="2" charset="-122"/>
                        </a:rPr>
                        <a:t>）</a:t>
                      </a:r>
                      <a:endParaRPr kumimoji="0" lang="zh-CN" altLang="en-US" sz="1200" b="1" i="0" u="none" strike="noStrike" cap="none" normalizeH="0" baseline="0" smtClean="0">
                        <a:ln>
                          <a:noFill/>
                        </a:ln>
                        <a:solidFill>
                          <a:srgbClr val="000066"/>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l" defTabSz="914400" rtl="0" eaLnBrk="0" fontAlgn="ctr" latinLnBrk="0" hangingPunct="0">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66"/>
                          </a:solidFill>
                          <a:effectLst/>
                          <a:latin typeface="宋体" pitchFamily="2" charset="-122"/>
                          <a:ea typeface="宋体" pitchFamily="2" charset="-122"/>
                        </a:rPr>
                        <a:t>无菌干燥螺口采样管</a:t>
                      </a:r>
                      <a:endParaRPr kumimoji="0" lang="zh-CN" altLang="en-US" sz="1200" b="1" i="0" u="none" strike="noStrike" cap="none" normalizeH="0" baseline="0" smtClean="0">
                        <a:ln>
                          <a:noFill/>
                        </a:ln>
                        <a:solidFill>
                          <a:srgbClr val="000066"/>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1118">
                <a:tc rowSpan="3">
                  <a:txBody>
                    <a:bodyPr/>
                    <a:lstStyle/>
                    <a:p>
                      <a:pPr marL="365125" marR="0" lvl="0" indent="-255588" algn="l" defTabSz="914400" rtl="0" eaLnBrk="0" fontAlgn="ctr" latinLnBrk="0" hangingPunct="0">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66"/>
                          </a:solidFill>
                          <a:effectLst/>
                          <a:latin typeface="宋体" pitchFamily="2" charset="-122"/>
                          <a:ea typeface="宋体" pitchFamily="2" charset="-122"/>
                        </a:rPr>
                        <a:t>麻疹</a:t>
                      </a:r>
                      <a:endParaRPr kumimoji="0" lang="zh-CN" altLang="en-US" sz="1200" b="1" i="0" u="none" strike="noStrike" cap="none" normalizeH="0" baseline="0" smtClean="0">
                        <a:ln>
                          <a:noFill/>
                        </a:ln>
                        <a:solidFill>
                          <a:srgbClr val="000066"/>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65125" marR="0" lvl="0" indent="-255588" algn="l" defTabSz="914400" rtl="0" eaLnBrk="0" fontAlgn="ctr" latinLnBrk="0" hangingPunct="0">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66"/>
                          </a:solidFill>
                          <a:effectLst/>
                          <a:latin typeface="宋体" pitchFamily="2" charset="-122"/>
                          <a:ea typeface="宋体" pitchFamily="2" charset="-122"/>
                        </a:rPr>
                        <a:t>鼻、咽拭子或鼻、咽分泌物</a:t>
                      </a:r>
                      <a:endParaRPr kumimoji="0" lang="zh-CN" altLang="en-US" sz="1200" b="1" i="0" u="none" strike="noStrike" cap="none" normalizeH="0" baseline="0" smtClean="0">
                        <a:ln>
                          <a:noFill/>
                        </a:ln>
                        <a:solidFill>
                          <a:srgbClr val="000066"/>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l" defTabSz="914400" rtl="0" eaLnBrk="0" fontAlgn="ctr" latinLnBrk="0" hangingPunct="0">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0066"/>
                          </a:solidFill>
                          <a:effectLst/>
                          <a:latin typeface="宋体" pitchFamily="2" charset="-122"/>
                          <a:ea typeface="宋体" pitchFamily="2" charset="-122"/>
                        </a:rPr>
                        <a:t>5</a:t>
                      </a:r>
                      <a:r>
                        <a:rPr kumimoji="0" lang="zh-CN" altLang="en-US" sz="1200" b="1" i="0" u="none" strike="noStrike" cap="none" normalizeH="0" baseline="0" smtClean="0">
                          <a:ln>
                            <a:noFill/>
                          </a:ln>
                          <a:solidFill>
                            <a:srgbClr val="000066"/>
                          </a:solidFill>
                          <a:effectLst/>
                          <a:latin typeface="宋体" pitchFamily="2" charset="-122"/>
                          <a:ea typeface="宋体" pitchFamily="2" charset="-122"/>
                        </a:rPr>
                        <a:t>％牛血清</a:t>
                      </a:r>
                      <a:r>
                        <a:rPr kumimoji="0" lang="en-US" altLang="zh-CN" sz="1200" b="1" i="0" u="none" strike="noStrike" cap="none" normalizeH="0" baseline="0" smtClean="0">
                          <a:ln>
                            <a:noFill/>
                          </a:ln>
                          <a:solidFill>
                            <a:srgbClr val="000066"/>
                          </a:solidFill>
                          <a:effectLst/>
                          <a:latin typeface="宋体" pitchFamily="2" charset="-122"/>
                          <a:ea typeface="宋体" pitchFamily="2" charset="-122"/>
                        </a:rPr>
                        <a:t>MEM</a:t>
                      </a:r>
                      <a:r>
                        <a:rPr kumimoji="0" lang="zh-CN" altLang="en-US" sz="1200" b="1" i="0" u="none" strike="noStrike" cap="none" normalizeH="0" baseline="0" smtClean="0">
                          <a:ln>
                            <a:noFill/>
                          </a:ln>
                          <a:solidFill>
                            <a:srgbClr val="000066"/>
                          </a:solidFill>
                          <a:effectLst/>
                          <a:latin typeface="宋体" pitchFamily="2" charset="-122"/>
                          <a:ea typeface="宋体" pitchFamily="2" charset="-122"/>
                        </a:rPr>
                        <a:t>、</a:t>
                      </a:r>
                      <a:r>
                        <a:rPr kumimoji="0" lang="en-US" altLang="zh-CN" sz="1200" b="1" i="0" u="none" strike="noStrike" cap="none" normalizeH="0" baseline="0" smtClean="0">
                          <a:ln>
                            <a:noFill/>
                          </a:ln>
                          <a:solidFill>
                            <a:srgbClr val="000066"/>
                          </a:solidFill>
                          <a:effectLst/>
                          <a:latin typeface="宋体" pitchFamily="2" charset="-122"/>
                          <a:ea typeface="宋体" pitchFamily="2" charset="-122"/>
                        </a:rPr>
                        <a:t>Hank's</a:t>
                      </a:r>
                      <a:r>
                        <a:rPr kumimoji="0" lang="zh-CN" altLang="en-US" sz="1200" b="1" i="0" u="none" strike="noStrike" cap="none" normalizeH="0" baseline="0" smtClean="0">
                          <a:ln>
                            <a:noFill/>
                          </a:ln>
                          <a:solidFill>
                            <a:srgbClr val="000066"/>
                          </a:solidFill>
                          <a:effectLst/>
                          <a:latin typeface="宋体" pitchFamily="2" charset="-122"/>
                          <a:ea typeface="宋体" pitchFamily="2" charset="-122"/>
                        </a:rPr>
                        <a:t>液、病毒采样液</a:t>
                      </a:r>
                      <a:endParaRPr kumimoji="0" lang="zh-CN" altLang="en-US" sz="1200" b="1" i="0" u="none" strike="noStrike" cap="none" normalizeH="0" baseline="0" smtClean="0">
                        <a:ln>
                          <a:noFill/>
                        </a:ln>
                        <a:solidFill>
                          <a:srgbClr val="000066"/>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1118">
                <a:tc vMerge="1">
                  <a:txBody>
                    <a:bodyPr/>
                    <a:lstStyle/>
                    <a:p>
                      <a:endParaRPr lang="zh-CN" altLang="en-US"/>
                    </a:p>
                  </a:txBody>
                  <a:tcPr/>
                </a:tc>
                <a:tc>
                  <a:txBody>
                    <a:bodyPr/>
                    <a:lstStyle/>
                    <a:p>
                      <a:pPr marL="365125" marR="0" lvl="0" indent="-255588" algn="l" defTabSz="914400" rtl="0" eaLnBrk="0" fontAlgn="ctr" latinLnBrk="0" hangingPunct="0">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rgbClr val="000066"/>
                          </a:solidFill>
                          <a:effectLst/>
                          <a:latin typeface="宋体" pitchFamily="2" charset="-122"/>
                          <a:ea typeface="宋体" pitchFamily="2" charset="-122"/>
                        </a:rPr>
                        <a:t>尿液</a:t>
                      </a:r>
                      <a:endParaRPr kumimoji="0" lang="zh-CN" altLang="en-US" sz="1200" b="1" i="0" u="none" strike="noStrike" cap="none" normalizeH="0" baseline="0" dirty="0" smtClean="0">
                        <a:ln>
                          <a:noFill/>
                        </a:ln>
                        <a:solidFill>
                          <a:srgbClr val="000066"/>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l" defTabSz="914400" rtl="0" eaLnBrk="0" fontAlgn="ctr" latinLnBrk="0" hangingPunct="0">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66"/>
                          </a:solidFill>
                          <a:effectLst/>
                          <a:latin typeface="宋体" pitchFamily="2" charset="-122"/>
                          <a:ea typeface="宋体" pitchFamily="2" charset="-122"/>
                        </a:rPr>
                        <a:t>无菌干燥螺口采样管</a:t>
                      </a:r>
                      <a:endParaRPr kumimoji="0" lang="zh-CN" altLang="en-US" sz="1200" b="1" i="0" u="none" strike="noStrike" cap="none" normalizeH="0" baseline="0" smtClean="0">
                        <a:ln>
                          <a:noFill/>
                        </a:ln>
                        <a:solidFill>
                          <a:srgbClr val="000066"/>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1118">
                <a:tc vMerge="1">
                  <a:txBody>
                    <a:bodyPr/>
                    <a:lstStyle/>
                    <a:p>
                      <a:endParaRPr lang="zh-CN" altLang="en-US"/>
                    </a:p>
                  </a:txBody>
                  <a:tcPr/>
                </a:tc>
                <a:tc>
                  <a:txBody>
                    <a:bodyPr/>
                    <a:lstStyle/>
                    <a:p>
                      <a:pPr marL="365125" marR="0" lvl="0" indent="-255588" algn="l" defTabSz="914400" rtl="0" eaLnBrk="0" fontAlgn="ctr" latinLnBrk="0" hangingPunct="0">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66"/>
                          </a:solidFill>
                          <a:effectLst/>
                          <a:latin typeface="宋体" pitchFamily="2" charset="-122"/>
                          <a:ea typeface="宋体" pitchFamily="2" charset="-122"/>
                        </a:rPr>
                        <a:t>血清（</a:t>
                      </a:r>
                      <a:r>
                        <a:rPr kumimoji="0" lang="en-US" altLang="zh-CN" sz="1200" b="1" i="0" u="none" strike="noStrike" cap="none" normalizeH="0" baseline="0" smtClean="0">
                          <a:ln>
                            <a:noFill/>
                          </a:ln>
                          <a:solidFill>
                            <a:srgbClr val="000066"/>
                          </a:solidFill>
                          <a:effectLst/>
                          <a:latin typeface="宋体" pitchFamily="2" charset="-122"/>
                          <a:ea typeface="宋体" pitchFamily="2" charset="-122"/>
                        </a:rPr>
                        <a:t>2</a:t>
                      </a:r>
                      <a:r>
                        <a:rPr kumimoji="0" lang="en-US" altLang="zh-CN" sz="1200" b="1" i="0" u="none" strike="noStrike" cap="none" normalizeH="0" baseline="0" smtClean="0">
                          <a:ln>
                            <a:noFill/>
                          </a:ln>
                          <a:solidFill>
                            <a:srgbClr val="000066"/>
                          </a:solidFill>
                          <a:effectLst/>
                          <a:latin typeface="Times New Roman" pitchFamily="18" charset="0"/>
                          <a:ea typeface="宋体" pitchFamily="2" charset="-122"/>
                          <a:cs typeface="Times New Roman" pitchFamily="18" charset="0"/>
                        </a:rPr>
                        <a:t>ml</a:t>
                      </a:r>
                      <a:r>
                        <a:rPr kumimoji="0" lang="zh-CN" altLang="en-US" sz="1200" b="1" i="0" u="none" strike="noStrike" cap="none" normalizeH="0" baseline="0" smtClean="0">
                          <a:ln>
                            <a:noFill/>
                          </a:ln>
                          <a:solidFill>
                            <a:srgbClr val="000066"/>
                          </a:solidFill>
                          <a:effectLst/>
                          <a:latin typeface="宋体" pitchFamily="2" charset="-122"/>
                          <a:ea typeface="宋体" pitchFamily="2" charset="-122"/>
                        </a:rPr>
                        <a:t>）</a:t>
                      </a:r>
                      <a:endParaRPr kumimoji="0" lang="zh-CN" altLang="en-US" sz="1200" b="1" i="0" u="none" strike="noStrike" cap="none" normalizeH="0" baseline="0" smtClean="0">
                        <a:ln>
                          <a:noFill/>
                        </a:ln>
                        <a:solidFill>
                          <a:srgbClr val="000066"/>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l" defTabSz="914400" rtl="0" eaLnBrk="0" fontAlgn="ctr" latinLnBrk="0" hangingPunct="0">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66"/>
                          </a:solidFill>
                          <a:effectLst/>
                          <a:latin typeface="宋体" pitchFamily="2" charset="-122"/>
                          <a:ea typeface="宋体" pitchFamily="2" charset="-122"/>
                        </a:rPr>
                        <a:t>无菌干燥螺口采样管</a:t>
                      </a:r>
                      <a:endParaRPr kumimoji="0" lang="zh-CN" altLang="en-US" sz="1200" b="1" i="0" u="none" strike="noStrike" cap="none" normalizeH="0" baseline="0" smtClean="0">
                        <a:ln>
                          <a:noFill/>
                        </a:ln>
                        <a:solidFill>
                          <a:srgbClr val="000066"/>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1118">
                <a:tc rowSpan="2">
                  <a:txBody>
                    <a:bodyPr/>
                    <a:lstStyle/>
                    <a:p>
                      <a:pPr marL="365125" marR="0" lvl="0" indent="-255588" algn="l" defTabSz="914400" rtl="0" eaLnBrk="0" fontAlgn="ctr" latinLnBrk="0" hangingPunct="0">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66"/>
                          </a:solidFill>
                          <a:effectLst/>
                          <a:latin typeface="宋体" pitchFamily="2" charset="-122"/>
                          <a:ea typeface="宋体" pitchFamily="2" charset="-122"/>
                        </a:rPr>
                        <a:t>风疹</a:t>
                      </a:r>
                      <a:endParaRPr kumimoji="0" lang="zh-CN" altLang="en-US" sz="1200" b="1" i="0" u="none" strike="noStrike" cap="none" normalizeH="0" baseline="0" smtClean="0">
                        <a:ln>
                          <a:noFill/>
                        </a:ln>
                        <a:solidFill>
                          <a:srgbClr val="000066"/>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65125" marR="0" lvl="0" indent="-255588" algn="l" defTabSz="914400" rtl="0" eaLnBrk="0" fontAlgn="ctr" latinLnBrk="0" hangingPunct="0">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rgbClr val="000066"/>
                          </a:solidFill>
                          <a:effectLst/>
                          <a:latin typeface="宋体" pitchFamily="2" charset="-122"/>
                          <a:ea typeface="宋体" pitchFamily="2" charset="-122"/>
                        </a:rPr>
                        <a:t>鼻、咽拭子或鼻、咽分泌物</a:t>
                      </a:r>
                      <a:endParaRPr kumimoji="0" lang="zh-CN" altLang="en-US" sz="1200" b="1" i="0" u="none" strike="noStrike" cap="none" normalizeH="0" baseline="0" dirty="0" smtClean="0">
                        <a:ln>
                          <a:noFill/>
                        </a:ln>
                        <a:solidFill>
                          <a:srgbClr val="000066"/>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l" defTabSz="914400" rtl="0" eaLnBrk="0" fontAlgn="ctr" latinLnBrk="0" hangingPunct="0">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0066"/>
                          </a:solidFill>
                          <a:effectLst/>
                          <a:latin typeface="宋体" pitchFamily="2" charset="-122"/>
                          <a:ea typeface="宋体" pitchFamily="2" charset="-122"/>
                        </a:rPr>
                        <a:t>5</a:t>
                      </a:r>
                      <a:r>
                        <a:rPr kumimoji="0" lang="zh-CN" altLang="en-US" sz="1200" b="1" i="0" u="none" strike="noStrike" cap="none" normalizeH="0" baseline="0" smtClean="0">
                          <a:ln>
                            <a:noFill/>
                          </a:ln>
                          <a:solidFill>
                            <a:srgbClr val="000066"/>
                          </a:solidFill>
                          <a:effectLst/>
                          <a:latin typeface="宋体" pitchFamily="2" charset="-122"/>
                          <a:ea typeface="宋体" pitchFamily="2" charset="-122"/>
                        </a:rPr>
                        <a:t>％牛血清</a:t>
                      </a:r>
                      <a:r>
                        <a:rPr kumimoji="0" lang="en-US" altLang="zh-CN" sz="1200" b="1" i="0" u="none" strike="noStrike" cap="none" normalizeH="0" baseline="0" smtClean="0">
                          <a:ln>
                            <a:noFill/>
                          </a:ln>
                          <a:solidFill>
                            <a:srgbClr val="000066"/>
                          </a:solidFill>
                          <a:effectLst/>
                          <a:latin typeface="宋体" pitchFamily="2" charset="-122"/>
                          <a:ea typeface="宋体" pitchFamily="2" charset="-122"/>
                        </a:rPr>
                        <a:t>MEM</a:t>
                      </a:r>
                      <a:r>
                        <a:rPr kumimoji="0" lang="zh-CN" altLang="en-US" sz="1200" b="1" i="0" u="none" strike="noStrike" cap="none" normalizeH="0" baseline="0" smtClean="0">
                          <a:ln>
                            <a:noFill/>
                          </a:ln>
                          <a:solidFill>
                            <a:srgbClr val="000066"/>
                          </a:solidFill>
                          <a:effectLst/>
                          <a:latin typeface="宋体" pitchFamily="2" charset="-122"/>
                          <a:ea typeface="宋体" pitchFamily="2" charset="-122"/>
                        </a:rPr>
                        <a:t>、</a:t>
                      </a:r>
                      <a:r>
                        <a:rPr kumimoji="0" lang="en-US" altLang="zh-CN" sz="1200" b="1" i="0" u="none" strike="noStrike" cap="none" normalizeH="0" baseline="0" smtClean="0">
                          <a:ln>
                            <a:noFill/>
                          </a:ln>
                          <a:solidFill>
                            <a:srgbClr val="000066"/>
                          </a:solidFill>
                          <a:effectLst/>
                          <a:latin typeface="宋体" pitchFamily="2" charset="-122"/>
                          <a:ea typeface="宋体" pitchFamily="2" charset="-122"/>
                        </a:rPr>
                        <a:t>Hank's</a:t>
                      </a:r>
                      <a:r>
                        <a:rPr kumimoji="0" lang="zh-CN" altLang="en-US" sz="1200" b="1" i="0" u="none" strike="noStrike" cap="none" normalizeH="0" baseline="0" smtClean="0">
                          <a:ln>
                            <a:noFill/>
                          </a:ln>
                          <a:solidFill>
                            <a:srgbClr val="000066"/>
                          </a:solidFill>
                          <a:effectLst/>
                          <a:latin typeface="宋体" pitchFamily="2" charset="-122"/>
                          <a:ea typeface="宋体" pitchFamily="2" charset="-122"/>
                        </a:rPr>
                        <a:t>液、病毒采样液</a:t>
                      </a:r>
                      <a:endParaRPr kumimoji="0" lang="zh-CN" altLang="en-US" sz="1200" b="1" i="0" u="none" strike="noStrike" cap="none" normalizeH="0" baseline="0" smtClean="0">
                        <a:ln>
                          <a:noFill/>
                        </a:ln>
                        <a:solidFill>
                          <a:srgbClr val="000066"/>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1118">
                <a:tc vMerge="1">
                  <a:txBody>
                    <a:bodyPr/>
                    <a:lstStyle/>
                    <a:p>
                      <a:endParaRPr lang="zh-CN" altLang="en-US"/>
                    </a:p>
                  </a:txBody>
                  <a:tcPr/>
                </a:tc>
                <a:tc>
                  <a:txBody>
                    <a:bodyPr/>
                    <a:lstStyle/>
                    <a:p>
                      <a:pPr marL="365125" marR="0" lvl="0" indent="-255588" algn="l" defTabSz="914400" rtl="0" eaLnBrk="0" fontAlgn="ctr" latinLnBrk="0" hangingPunct="0">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66"/>
                          </a:solidFill>
                          <a:effectLst/>
                          <a:latin typeface="宋体" pitchFamily="2" charset="-122"/>
                          <a:ea typeface="宋体" pitchFamily="2" charset="-122"/>
                        </a:rPr>
                        <a:t>血清（</a:t>
                      </a:r>
                      <a:r>
                        <a:rPr kumimoji="0" lang="en-US" altLang="zh-CN" sz="1200" b="1" i="0" u="none" strike="noStrike" cap="none" normalizeH="0" baseline="0" smtClean="0">
                          <a:ln>
                            <a:noFill/>
                          </a:ln>
                          <a:solidFill>
                            <a:srgbClr val="000066"/>
                          </a:solidFill>
                          <a:effectLst/>
                          <a:latin typeface="宋体" pitchFamily="2" charset="-122"/>
                          <a:ea typeface="宋体" pitchFamily="2" charset="-122"/>
                        </a:rPr>
                        <a:t>2</a:t>
                      </a:r>
                      <a:r>
                        <a:rPr kumimoji="0" lang="en-US" altLang="zh-CN" sz="1200" b="1" i="0" u="none" strike="noStrike" cap="none" normalizeH="0" baseline="0" smtClean="0">
                          <a:ln>
                            <a:noFill/>
                          </a:ln>
                          <a:solidFill>
                            <a:srgbClr val="000066"/>
                          </a:solidFill>
                          <a:effectLst/>
                          <a:latin typeface="Times New Roman" pitchFamily="18" charset="0"/>
                          <a:ea typeface="宋体" pitchFamily="2" charset="-122"/>
                          <a:cs typeface="Times New Roman" pitchFamily="18" charset="0"/>
                        </a:rPr>
                        <a:t>ml</a:t>
                      </a:r>
                      <a:r>
                        <a:rPr kumimoji="0" lang="zh-CN" altLang="en-US" sz="1200" b="1" i="0" u="none" strike="noStrike" cap="none" normalizeH="0" baseline="0" smtClean="0">
                          <a:ln>
                            <a:noFill/>
                          </a:ln>
                          <a:solidFill>
                            <a:srgbClr val="000066"/>
                          </a:solidFill>
                          <a:effectLst/>
                          <a:latin typeface="宋体" pitchFamily="2" charset="-122"/>
                          <a:ea typeface="宋体" pitchFamily="2" charset="-122"/>
                        </a:rPr>
                        <a:t>）</a:t>
                      </a:r>
                      <a:endParaRPr kumimoji="0" lang="zh-CN" altLang="en-US" sz="1200" b="1" i="0" u="none" strike="noStrike" cap="none" normalizeH="0" baseline="0" smtClean="0">
                        <a:ln>
                          <a:noFill/>
                        </a:ln>
                        <a:solidFill>
                          <a:srgbClr val="000066"/>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l" defTabSz="914400" rtl="0" eaLnBrk="0" fontAlgn="ctr" latinLnBrk="0" hangingPunct="0">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66"/>
                          </a:solidFill>
                          <a:effectLst/>
                          <a:latin typeface="宋体" pitchFamily="2" charset="-122"/>
                          <a:ea typeface="宋体" pitchFamily="2" charset="-122"/>
                        </a:rPr>
                        <a:t>无菌干燥螺口采样管</a:t>
                      </a:r>
                      <a:endParaRPr kumimoji="0" lang="zh-CN" altLang="en-US" sz="1200" b="1" i="0" u="none" strike="noStrike" cap="none" normalizeH="0" baseline="0" smtClean="0">
                        <a:ln>
                          <a:noFill/>
                        </a:ln>
                        <a:solidFill>
                          <a:srgbClr val="000066"/>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1118">
                <a:tc rowSpan="2">
                  <a:txBody>
                    <a:bodyPr/>
                    <a:lstStyle/>
                    <a:p>
                      <a:pPr marL="365125" marR="0" lvl="0" indent="-255588" algn="l" defTabSz="914400" rtl="0" eaLnBrk="0" fontAlgn="ctr" latinLnBrk="0" hangingPunct="0">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66"/>
                          </a:solidFill>
                          <a:effectLst/>
                          <a:latin typeface="宋体" pitchFamily="2" charset="-122"/>
                          <a:ea typeface="宋体" pitchFamily="2" charset="-122"/>
                        </a:rPr>
                        <a:t>流行性乙型脑炎</a:t>
                      </a:r>
                      <a:endParaRPr kumimoji="0" lang="zh-CN" altLang="en-US" sz="1200" b="1" i="0" u="none" strike="noStrike" cap="none" normalizeH="0" baseline="0" smtClean="0">
                        <a:ln>
                          <a:noFill/>
                        </a:ln>
                        <a:solidFill>
                          <a:srgbClr val="000066"/>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65125" marR="0" lvl="0" indent="-255588" algn="l" defTabSz="914400" rtl="0" eaLnBrk="0" fontAlgn="ctr" latinLnBrk="0" hangingPunct="0">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66"/>
                          </a:solidFill>
                          <a:effectLst/>
                          <a:latin typeface="宋体" pitchFamily="2" charset="-122"/>
                          <a:ea typeface="宋体" pitchFamily="2" charset="-122"/>
                        </a:rPr>
                        <a:t>病毒血症期血液或发病早期脑脊液</a:t>
                      </a:r>
                      <a:endParaRPr kumimoji="0" lang="zh-CN" altLang="en-US" sz="1200" b="1" i="0" u="none" strike="noStrike" cap="none" normalizeH="0" baseline="0" smtClean="0">
                        <a:ln>
                          <a:noFill/>
                        </a:ln>
                        <a:solidFill>
                          <a:srgbClr val="000066"/>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l" defTabSz="914400" rtl="0" eaLnBrk="0" fontAlgn="ctr" latinLnBrk="0" hangingPunct="0">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66"/>
                          </a:solidFill>
                          <a:effectLst/>
                          <a:latin typeface="宋体" pitchFamily="2" charset="-122"/>
                          <a:ea typeface="宋体" pitchFamily="2" charset="-122"/>
                        </a:rPr>
                        <a:t>无菌干燥螺口采样管</a:t>
                      </a:r>
                      <a:endParaRPr kumimoji="0" lang="zh-CN" altLang="en-US" sz="1200" b="1" i="0" u="none" strike="noStrike" cap="none" normalizeH="0" baseline="0" smtClean="0">
                        <a:ln>
                          <a:noFill/>
                        </a:ln>
                        <a:solidFill>
                          <a:srgbClr val="000066"/>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1118">
                <a:tc vMerge="1">
                  <a:txBody>
                    <a:bodyPr/>
                    <a:lstStyle/>
                    <a:p>
                      <a:endParaRPr lang="zh-CN" altLang="en-US"/>
                    </a:p>
                  </a:txBody>
                  <a:tcPr/>
                </a:tc>
                <a:tc>
                  <a:txBody>
                    <a:bodyPr/>
                    <a:lstStyle/>
                    <a:p>
                      <a:pPr marL="365125" marR="0" lvl="0" indent="-255588" algn="l" defTabSz="914400" rtl="0" eaLnBrk="0" fontAlgn="ctr" latinLnBrk="0" hangingPunct="0">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66"/>
                          </a:solidFill>
                          <a:effectLst/>
                          <a:latin typeface="宋体" pitchFamily="2" charset="-122"/>
                          <a:ea typeface="宋体" pitchFamily="2" charset="-122"/>
                        </a:rPr>
                        <a:t>血清（</a:t>
                      </a:r>
                      <a:r>
                        <a:rPr kumimoji="0" lang="en-US" altLang="zh-CN" sz="1200" b="1" i="0" u="none" strike="noStrike" cap="none" normalizeH="0" baseline="0" smtClean="0">
                          <a:ln>
                            <a:noFill/>
                          </a:ln>
                          <a:solidFill>
                            <a:srgbClr val="000066"/>
                          </a:solidFill>
                          <a:effectLst/>
                          <a:latin typeface="宋体" pitchFamily="2" charset="-122"/>
                          <a:ea typeface="宋体" pitchFamily="2" charset="-122"/>
                        </a:rPr>
                        <a:t>2</a:t>
                      </a:r>
                      <a:r>
                        <a:rPr kumimoji="0" lang="en-US" altLang="zh-CN" sz="1200" b="1" i="0" u="none" strike="noStrike" cap="none" normalizeH="0" baseline="0" smtClean="0">
                          <a:ln>
                            <a:noFill/>
                          </a:ln>
                          <a:solidFill>
                            <a:srgbClr val="000066"/>
                          </a:solidFill>
                          <a:effectLst/>
                          <a:latin typeface="Times New Roman" pitchFamily="18" charset="0"/>
                          <a:ea typeface="宋体" pitchFamily="2" charset="-122"/>
                          <a:cs typeface="Times New Roman" pitchFamily="18" charset="0"/>
                        </a:rPr>
                        <a:t>ml</a:t>
                      </a:r>
                      <a:r>
                        <a:rPr kumimoji="0" lang="zh-CN" altLang="en-US" sz="1200" b="1" i="0" u="none" strike="noStrike" cap="none" normalizeH="0" baseline="0" smtClean="0">
                          <a:ln>
                            <a:noFill/>
                          </a:ln>
                          <a:solidFill>
                            <a:srgbClr val="000066"/>
                          </a:solidFill>
                          <a:effectLst/>
                          <a:latin typeface="宋体" pitchFamily="2" charset="-122"/>
                          <a:ea typeface="宋体" pitchFamily="2" charset="-122"/>
                        </a:rPr>
                        <a:t>）</a:t>
                      </a:r>
                      <a:endParaRPr kumimoji="0" lang="zh-CN" altLang="en-US" sz="1200" b="1" i="0" u="none" strike="noStrike" cap="none" normalizeH="0" baseline="0" smtClean="0">
                        <a:ln>
                          <a:noFill/>
                        </a:ln>
                        <a:solidFill>
                          <a:srgbClr val="000066"/>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l" defTabSz="914400" rtl="0" eaLnBrk="0" fontAlgn="ctr" latinLnBrk="0" hangingPunct="0">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66"/>
                          </a:solidFill>
                          <a:effectLst/>
                          <a:latin typeface="宋体" pitchFamily="2" charset="-122"/>
                          <a:ea typeface="宋体" pitchFamily="2" charset="-122"/>
                        </a:rPr>
                        <a:t>无菌干燥螺口采样管</a:t>
                      </a:r>
                      <a:endParaRPr kumimoji="0" lang="zh-CN" altLang="en-US" sz="1200" b="1" i="0" u="none" strike="noStrike" cap="none" normalizeH="0" baseline="0" smtClean="0">
                        <a:ln>
                          <a:noFill/>
                        </a:ln>
                        <a:solidFill>
                          <a:srgbClr val="000066"/>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1118">
                <a:tc rowSpan="4">
                  <a:txBody>
                    <a:bodyPr/>
                    <a:lstStyle/>
                    <a:p>
                      <a:pPr marL="365125" marR="0" lvl="0" indent="-255588" algn="l" defTabSz="914400" rtl="0" eaLnBrk="0" fontAlgn="ctr" latinLnBrk="0" hangingPunct="0">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66"/>
                          </a:solidFill>
                          <a:effectLst/>
                          <a:latin typeface="宋体" pitchFamily="2" charset="-122"/>
                          <a:ea typeface="宋体" pitchFamily="2" charset="-122"/>
                        </a:rPr>
                        <a:t>流行性脑脊髓膜炎</a:t>
                      </a:r>
                      <a:endParaRPr kumimoji="0" lang="zh-CN" altLang="en-US" sz="1200" b="1" i="0" u="none" strike="noStrike" cap="none" normalizeH="0" baseline="0" smtClean="0">
                        <a:ln>
                          <a:noFill/>
                        </a:ln>
                        <a:solidFill>
                          <a:srgbClr val="000066"/>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65125" marR="0" lvl="0" indent="-255588" algn="l" defTabSz="914400" rtl="0" eaLnBrk="0" fontAlgn="ctr" latinLnBrk="0" hangingPunct="0">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66"/>
                          </a:solidFill>
                          <a:effectLst/>
                          <a:latin typeface="宋体" pitchFamily="2" charset="-122"/>
                          <a:ea typeface="宋体" pitchFamily="2" charset="-122"/>
                        </a:rPr>
                        <a:t>脑脊液（</a:t>
                      </a:r>
                      <a:r>
                        <a:rPr kumimoji="0" lang="en-US" altLang="zh-CN" sz="1200" b="1" i="0" u="none" strike="noStrike" cap="none" normalizeH="0" baseline="0" smtClean="0">
                          <a:ln>
                            <a:noFill/>
                          </a:ln>
                          <a:solidFill>
                            <a:srgbClr val="000066"/>
                          </a:solidFill>
                          <a:effectLst/>
                          <a:latin typeface="宋体" pitchFamily="2" charset="-122"/>
                          <a:ea typeface="宋体" pitchFamily="2" charset="-122"/>
                        </a:rPr>
                        <a:t>2</a:t>
                      </a:r>
                      <a:r>
                        <a:rPr kumimoji="0" lang="zh-CN" altLang="en-US" sz="1200" b="1" i="0" u="none" strike="noStrike" cap="none" normalizeH="0" baseline="0" smtClean="0">
                          <a:ln>
                            <a:noFill/>
                          </a:ln>
                          <a:solidFill>
                            <a:srgbClr val="000066"/>
                          </a:solidFill>
                          <a:effectLst/>
                          <a:latin typeface="宋体" pitchFamily="2" charset="-122"/>
                          <a:ea typeface="宋体" pitchFamily="2" charset="-122"/>
                        </a:rPr>
                        <a:t>～</a:t>
                      </a:r>
                      <a:r>
                        <a:rPr kumimoji="0" lang="en-US" altLang="zh-CN" sz="1200" b="1" i="0" u="none" strike="noStrike" cap="none" normalizeH="0" baseline="0" smtClean="0">
                          <a:ln>
                            <a:noFill/>
                          </a:ln>
                          <a:solidFill>
                            <a:srgbClr val="000066"/>
                          </a:solidFill>
                          <a:effectLst/>
                          <a:latin typeface="宋体" pitchFamily="2" charset="-122"/>
                          <a:ea typeface="宋体" pitchFamily="2" charset="-122"/>
                        </a:rPr>
                        <a:t>3ml</a:t>
                      </a:r>
                      <a:r>
                        <a:rPr kumimoji="0" lang="zh-CN" altLang="en-US" sz="1200" b="1" i="0" u="none" strike="noStrike" cap="none" normalizeH="0" baseline="0" smtClean="0">
                          <a:ln>
                            <a:noFill/>
                          </a:ln>
                          <a:solidFill>
                            <a:srgbClr val="000066"/>
                          </a:solidFill>
                          <a:effectLst/>
                          <a:latin typeface="宋体" pitchFamily="2" charset="-122"/>
                          <a:ea typeface="宋体" pitchFamily="2" charset="-122"/>
                        </a:rPr>
                        <a:t>）</a:t>
                      </a:r>
                      <a:endParaRPr kumimoji="0" lang="zh-CN" altLang="en-US" sz="1200" b="1" i="0" u="none" strike="noStrike" cap="none" normalizeH="0" baseline="0" smtClean="0">
                        <a:ln>
                          <a:noFill/>
                        </a:ln>
                        <a:solidFill>
                          <a:srgbClr val="000066"/>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l" defTabSz="914400" rtl="0" eaLnBrk="0" fontAlgn="ctr" latinLnBrk="0" hangingPunct="0">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66"/>
                          </a:solidFill>
                          <a:effectLst/>
                          <a:latin typeface="宋体" pitchFamily="2" charset="-122"/>
                          <a:ea typeface="宋体" pitchFamily="2" charset="-122"/>
                        </a:rPr>
                        <a:t>无菌干燥螺口采样管／血琼脂平板</a:t>
                      </a:r>
                      <a:endParaRPr kumimoji="0" lang="zh-CN" altLang="en-US" sz="1200" b="1" i="0" u="none" strike="noStrike" cap="none" normalizeH="0" baseline="0" smtClean="0">
                        <a:ln>
                          <a:noFill/>
                        </a:ln>
                        <a:solidFill>
                          <a:srgbClr val="000066"/>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1118">
                <a:tc vMerge="1">
                  <a:txBody>
                    <a:bodyPr/>
                    <a:lstStyle/>
                    <a:p>
                      <a:endParaRPr lang="zh-CN" altLang="en-US"/>
                    </a:p>
                  </a:txBody>
                  <a:tcPr/>
                </a:tc>
                <a:tc>
                  <a:txBody>
                    <a:bodyPr/>
                    <a:lstStyle/>
                    <a:p>
                      <a:pPr marL="365125" marR="0" lvl="0" indent="-255588" algn="l" defTabSz="914400" rtl="0" eaLnBrk="0" fontAlgn="ctr" latinLnBrk="0" hangingPunct="0">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66"/>
                          </a:solidFill>
                          <a:effectLst/>
                          <a:latin typeface="宋体" pitchFamily="2" charset="-122"/>
                          <a:ea typeface="宋体" pitchFamily="2" charset="-122"/>
                        </a:rPr>
                        <a:t>高热期静脉血（</a:t>
                      </a:r>
                      <a:r>
                        <a:rPr kumimoji="0" lang="en-US" altLang="zh-CN" sz="1200" b="1" i="0" u="none" strike="noStrike" cap="none" normalizeH="0" baseline="0" smtClean="0">
                          <a:ln>
                            <a:noFill/>
                          </a:ln>
                          <a:solidFill>
                            <a:srgbClr val="000066"/>
                          </a:solidFill>
                          <a:effectLst/>
                          <a:latin typeface="宋体" pitchFamily="2" charset="-122"/>
                          <a:ea typeface="宋体" pitchFamily="2" charset="-122"/>
                        </a:rPr>
                        <a:t>4ml</a:t>
                      </a:r>
                      <a:r>
                        <a:rPr kumimoji="0" lang="zh-CN" altLang="en-US" sz="1200" b="1" i="0" u="none" strike="noStrike" cap="none" normalizeH="0" baseline="0" smtClean="0">
                          <a:ln>
                            <a:noFill/>
                          </a:ln>
                          <a:solidFill>
                            <a:srgbClr val="000066"/>
                          </a:solidFill>
                          <a:effectLst/>
                          <a:latin typeface="宋体" pitchFamily="2" charset="-122"/>
                          <a:ea typeface="宋体" pitchFamily="2" charset="-122"/>
                        </a:rPr>
                        <a:t>）</a:t>
                      </a:r>
                      <a:endParaRPr kumimoji="0" lang="zh-CN" altLang="en-US" sz="1200" b="1" i="0" u="none" strike="noStrike" cap="none" normalizeH="0" baseline="0" smtClean="0">
                        <a:ln>
                          <a:noFill/>
                        </a:ln>
                        <a:solidFill>
                          <a:srgbClr val="000066"/>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l" defTabSz="914400" rtl="0" eaLnBrk="0" fontAlgn="ctr" latinLnBrk="0" hangingPunct="0">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66"/>
                          </a:solidFill>
                          <a:effectLst/>
                          <a:latin typeface="宋体" pitchFamily="2" charset="-122"/>
                          <a:ea typeface="宋体" pitchFamily="2" charset="-122"/>
                        </a:rPr>
                        <a:t>葡萄糖肉汤血培养瓶</a:t>
                      </a:r>
                      <a:endParaRPr kumimoji="0" lang="zh-CN" altLang="en-US" sz="1200" b="1" i="0" u="none" strike="noStrike" cap="none" normalizeH="0" baseline="0" smtClean="0">
                        <a:ln>
                          <a:noFill/>
                        </a:ln>
                        <a:solidFill>
                          <a:srgbClr val="000066"/>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1118">
                <a:tc vMerge="1">
                  <a:txBody>
                    <a:bodyPr/>
                    <a:lstStyle/>
                    <a:p>
                      <a:endParaRPr lang="zh-CN" altLang="en-US"/>
                    </a:p>
                  </a:txBody>
                  <a:tcPr/>
                </a:tc>
                <a:tc>
                  <a:txBody>
                    <a:bodyPr/>
                    <a:lstStyle/>
                    <a:p>
                      <a:pPr marL="365125" marR="0" lvl="0" indent="-255588" algn="l" defTabSz="914400" rtl="0" eaLnBrk="0" fontAlgn="ctr" latinLnBrk="0" hangingPunct="0">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66"/>
                          </a:solidFill>
                          <a:effectLst/>
                          <a:latin typeface="宋体" pitchFamily="2" charset="-122"/>
                          <a:ea typeface="宋体" pitchFamily="2" charset="-122"/>
                        </a:rPr>
                        <a:t>血清（</a:t>
                      </a:r>
                      <a:r>
                        <a:rPr kumimoji="0" lang="en-US" altLang="zh-CN" sz="1200" b="1" i="0" u="none" strike="noStrike" cap="none" normalizeH="0" baseline="0" smtClean="0">
                          <a:ln>
                            <a:noFill/>
                          </a:ln>
                          <a:solidFill>
                            <a:srgbClr val="000066"/>
                          </a:solidFill>
                          <a:effectLst/>
                          <a:latin typeface="宋体" pitchFamily="2" charset="-122"/>
                          <a:ea typeface="宋体" pitchFamily="2" charset="-122"/>
                        </a:rPr>
                        <a:t>2</a:t>
                      </a:r>
                      <a:r>
                        <a:rPr kumimoji="0" lang="en-US" altLang="zh-CN" sz="1200" b="1" i="0" u="none" strike="noStrike" cap="none" normalizeH="0" baseline="0" smtClean="0">
                          <a:ln>
                            <a:noFill/>
                          </a:ln>
                          <a:solidFill>
                            <a:srgbClr val="000066"/>
                          </a:solidFill>
                          <a:effectLst/>
                          <a:latin typeface="Times New Roman" pitchFamily="18" charset="0"/>
                          <a:ea typeface="宋体" pitchFamily="2" charset="-122"/>
                          <a:cs typeface="Times New Roman" pitchFamily="18" charset="0"/>
                        </a:rPr>
                        <a:t>ml</a:t>
                      </a:r>
                      <a:r>
                        <a:rPr kumimoji="0" lang="zh-CN" altLang="en-US" sz="1200" b="1" i="0" u="none" strike="noStrike" cap="none" normalizeH="0" baseline="0" smtClean="0">
                          <a:ln>
                            <a:noFill/>
                          </a:ln>
                          <a:solidFill>
                            <a:srgbClr val="000066"/>
                          </a:solidFill>
                          <a:effectLst/>
                          <a:latin typeface="宋体" pitchFamily="2" charset="-122"/>
                          <a:ea typeface="宋体" pitchFamily="2" charset="-122"/>
                        </a:rPr>
                        <a:t>）</a:t>
                      </a:r>
                      <a:endParaRPr kumimoji="0" lang="zh-CN" altLang="en-US" sz="1200" b="1" i="0" u="none" strike="noStrike" cap="none" normalizeH="0" baseline="0" smtClean="0">
                        <a:ln>
                          <a:noFill/>
                        </a:ln>
                        <a:solidFill>
                          <a:srgbClr val="000066"/>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l" defTabSz="914400" rtl="0" eaLnBrk="0" fontAlgn="ctr" latinLnBrk="0" hangingPunct="0">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66"/>
                          </a:solidFill>
                          <a:effectLst/>
                          <a:latin typeface="宋体" pitchFamily="2" charset="-122"/>
                          <a:ea typeface="宋体" pitchFamily="2" charset="-122"/>
                        </a:rPr>
                        <a:t>无菌干燥螺口采样管</a:t>
                      </a:r>
                      <a:endParaRPr kumimoji="0" lang="zh-CN" altLang="en-US" sz="1200" b="1" i="0" u="none" strike="noStrike" cap="none" normalizeH="0" baseline="0" smtClean="0">
                        <a:ln>
                          <a:noFill/>
                        </a:ln>
                        <a:solidFill>
                          <a:srgbClr val="000066"/>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1118">
                <a:tc vMerge="1">
                  <a:txBody>
                    <a:bodyPr/>
                    <a:lstStyle/>
                    <a:p>
                      <a:endParaRPr lang="zh-CN" altLang="en-US"/>
                    </a:p>
                  </a:txBody>
                  <a:tcPr/>
                </a:tc>
                <a:tc>
                  <a:txBody>
                    <a:bodyPr/>
                    <a:lstStyle/>
                    <a:p>
                      <a:pPr marL="365125" marR="0" lvl="0" indent="-255588" algn="l" defTabSz="914400" rtl="0" eaLnBrk="0" fontAlgn="ctr" latinLnBrk="0" hangingPunct="0">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66"/>
                          </a:solidFill>
                          <a:effectLst/>
                          <a:latin typeface="宋体" pitchFamily="2" charset="-122"/>
                          <a:ea typeface="宋体" pitchFamily="2" charset="-122"/>
                        </a:rPr>
                        <a:t>鼻、咽拭子，出血点渗出液</a:t>
                      </a:r>
                      <a:endParaRPr kumimoji="0" lang="zh-CN" altLang="en-US" sz="1200" b="1" i="0" u="none" strike="noStrike" cap="none" normalizeH="0" baseline="0" smtClean="0">
                        <a:ln>
                          <a:noFill/>
                        </a:ln>
                        <a:solidFill>
                          <a:srgbClr val="000066"/>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l" defTabSz="914400" rtl="0" eaLnBrk="0" fontAlgn="ctr" latinLnBrk="0" hangingPunct="0">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rgbClr val="000066"/>
                          </a:solidFill>
                          <a:effectLst/>
                          <a:latin typeface="宋体" pitchFamily="2" charset="-122"/>
                          <a:ea typeface="宋体" pitchFamily="2" charset="-122"/>
                        </a:rPr>
                        <a:t>巧克力琼脂平板／血琼脂平板</a:t>
                      </a:r>
                      <a:endParaRPr kumimoji="0" lang="zh-CN" altLang="en-US" sz="1200" b="1" i="0" u="none" strike="noStrike" cap="none" normalizeH="0" baseline="0" dirty="0" smtClean="0">
                        <a:ln>
                          <a:noFill/>
                        </a:ln>
                        <a:solidFill>
                          <a:srgbClr val="000066"/>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Grp="1" noChangeArrowheads="1"/>
          </p:cNvSpPr>
          <p:nvPr>
            <p:ph idx="1"/>
          </p:nvPr>
        </p:nvSpPr>
        <p:spPr>
          <a:xfrm>
            <a:off x="214282" y="2205038"/>
            <a:ext cx="8643998" cy="3240087"/>
          </a:xfrm>
        </p:spPr>
        <p:txBody>
          <a:bodyPr/>
          <a:lstStyle/>
          <a:p>
            <a:pPr eaLnBrk="1" hangingPunct="1"/>
            <a:r>
              <a:rPr lang="zh-CN" altLang="en-US" dirty="0" smtClean="0">
                <a:solidFill>
                  <a:srgbClr val="3333FF"/>
                </a:solidFill>
                <a:latin typeface="楷体_GB2312" pitchFamily="49" charset="-122"/>
                <a:ea typeface="楷体_GB2312" pitchFamily="49" charset="-122"/>
              </a:rPr>
              <a:t>概述</a:t>
            </a:r>
            <a:endParaRPr lang="en-US" altLang="zh-CN" dirty="0" smtClean="0">
              <a:solidFill>
                <a:srgbClr val="3333FF"/>
              </a:solidFill>
              <a:latin typeface="楷体_GB2312" pitchFamily="49" charset="-122"/>
              <a:ea typeface="楷体_GB2312" pitchFamily="49" charset="-122"/>
            </a:endParaRPr>
          </a:p>
          <a:p>
            <a:pPr eaLnBrk="1" hangingPunct="1"/>
            <a:r>
              <a:rPr lang="zh-CN" altLang="en-US" dirty="0" smtClean="0">
                <a:solidFill>
                  <a:srgbClr val="3333FF"/>
                </a:solidFill>
                <a:latin typeface="楷体_GB2312" pitchFamily="49" charset="-122"/>
                <a:ea typeface="楷体_GB2312" pitchFamily="49" charset="-122"/>
              </a:rPr>
              <a:t>基本思路</a:t>
            </a:r>
            <a:endParaRPr lang="en-US" altLang="zh-CN" dirty="0" smtClean="0">
              <a:solidFill>
                <a:srgbClr val="3333FF"/>
              </a:solidFill>
              <a:latin typeface="楷体_GB2312" pitchFamily="49" charset="-122"/>
              <a:ea typeface="楷体_GB2312" pitchFamily="49" charset="-122"/>
            </a:endParaRPr>
          </a:p>
          <a:p>
            <a:pPr eaLnBrk="1" hangingPunct="1"/>
            <a:r>
              <a:rPr lang="zh-CN" altLang="en-US" dirty="0" smtClean="0">
                <a:solidFill>
                  <a:srgbClr val="3333FF"/>
                </a:solidFill>
                <a:latin typeface="楷体_GB2312" pitchFamily="49" charset="-122"/>
                <a:ea typeface="楷体_GB2312" pitchFamily="49" charset="-122"/>
              </a:rPr>
              <a:t>采样工具</a:t>
            </a:r>
          </a:p>
          <a:p>
            <a:pPr eaLnBrk="1" hangingPunct="1"/>
            <a:r>
              <a:rPr lang="zh-CN" altLang="en-US" dirty="0" smtClean="0">
                <a:solidFill>
                  <a:srgbClr val="3333FF"/>
                </a:solidFill>
                <a:latin typeface="楷体_GB2312" pitchFamily="49" charset="-122"/>
                <a:ea typeface="楷体_GB2312" pitchFamily="49" charset="-122"/>
              </a:rPr>
              <a:t>采样方法</a:t>
            </a:r>
          </a:p>
          <a:p>
            <a:pPr eaLnBrk="1" hangingPunct="1"/>
            <a:r>
              <a:rPr lang="zh-CN" altLang="en-US" dirty="0" smtClean="0">
                <a:solidFill>
                  <a:srgbClr val="3333FF"/>
                </a:solidFill>
                <a:latin typeface="楷体_GB2312" pitchFamily="49" charset="-122"/>
                <a:ea typeface="楷体_GB2312" pitchFamily="49" charset="-122"/>
              </a:rPr>
              <a:t>保存与运送方法</a:t>
            </a:r>
          </a:p>
          <a:p>
            <a:pPr marL="533400" indent="-533400" eaLnBrk="1" hangingPunct="1">
              <a:lnSpc>
                <a:spcPct val="125000"/>
              </a:lnSpc>
              <a:spcBef>
                <a:spcPct val="50000"/>
              </a:spcBef>
              <a:spcAft>
                <a:spcPct val="50000"/>
              </a:spcAft>
              <a:buFont typeface="Wingdings" pitchFamily="2" charset="2"/>
              <a:buNone/>
            </a:pPr>
            <a:endParaRPr lang="zh-CN" altLang="en-US" b="1" dirty="0" smtClean="0">
              <a:latin typeface="华文行楷"/>
              <a:ea typeface="华文行楷"/>
              <a:cs typeface="华文行楷"/>
            </a:endParaRPr>
          </a:p>
        </p:txBody>
      </p:sp>
      <p:sp>
        <p:nvSpPr>
          <p:cNvPr id="19458" name="AutoShape 2"/>
          <p:cNvSpPr>
            <a:spLocks noGrp="1" noChangeArrowheads="1"/>
          </p:cNvSpPr>
          <p:nvPr>
            <p:ph type="title"/>
          </p:nvPr>
        </p:nvSpPr>
        <p:spPr/>
        <p:txBody>
          <a:bodyPr/>
          <a:lstStyle/>
          <a:p>
            <a:pPr algn="l" eaLnBrk="1" hangingPunct="1"/>
            <a:r>
              <a:rPr lang="zh-CN" altLang="en-US" dirty="0" smtClean="0">
                <a:solidFill>
                  <a:srgbClr val="0000FF"/>
                </a:solidFill>
                <a:latin typeface="方正小标宋简体" pitchFamily="2" charset="-122"/>
                <a:ea typeface="方正小标宋简体" pitchFamily="2" charset="-122"/>
              </a:rPr>
              <a:t>  主要内容</a:t>
            </a:r>
            <a:endParaRPr lang="zh-CN" altLang="en-US" b="1" dirty="0" smtClean="0">
              <a:solidFill>
                <a:srgbClr val="0000FF"/>
              </a:solidFill>
              <a:latin typeface="方正小标宋简体" pitchFamily="2" charset="-122"/>
              <a:ea typeface="方正小标宋简体" pitchFamily="2" charset="-122"/>
              <a:cs typeface="楷体_GB231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AutoShape 2"/>
          <p:cNvSpPr>
            <a:spLocks noGrp="1" noChangeArrowheads="1"/>
          </p:cNvSpPr>
          <p:nvPr>
            <p:ph type="title"/>
          </p:nvPr>
        </p:nvSpPr>
        <p:spPr>
          <a:xfrm>
            <a:off x="323850" y="333375"/>
            <a:ext cx="8229600" cy="1252538"/>
          </a:xfrm>
        </p:spPr>
        <p:txBody>
          <a:bodyPr/>
          <a:lstStyle/>
          <a:p>
            <a:pPr algn="l" eaLnBrk="1" hangingPunct="1"/>
            <a:r>
              <a:rPr lang="zh-CN" altLang="en-US" dirty="0" smtClean="0">
                <a:ea typeface="华文隶书" pitchFamily="2" charset="-122"/>
              </a:rPr>
              <a:t>      采样</a:t>
            </a:r>
            <a:endParaRPr lang="zh-CN" altLang="en-US" dirty="0" smtClean="0">
              <a:ea typeface="华文隶书"/>
              <a:cs typeface="华文隶书"/>
            </a:endParaRPr>
          </a:p>
        </p:txBody>
      </p:sp>
      <p:sp>
        <p:nvSpPr>
          <p:cNvPr id="34818" name="Rectangle 10"/>
          <p:cNvSpPr>
            <a:spLocks noGrp="1"/>
          </p:cNvSpPr>
          <p:nvPr>
            <p:ph type="body" idx="4294967295"/>
          </p:nvPr>
        </p:nvSpPr>
        <p:spPr>
          <a:xfrm>
            <a:off x="214282" y="2214554"/>
            <a:ext cx="8715436" cy="3911609"/>
          </a:xfrm>
        </p:spPr>
        <p:txBody>
          <a:bodyPr/>
          <a:lstStyle/>
          <a:p>
            <a:pPr eaLnBrk="1" hangingPunct="1">
              <a:lnSpc>
                <a:spcPct val="150000"/>
              </a:lnSpc>
              <a:buNone/>
            </a:pPr>
            <a:r>
              <a:rPr lang="zh-CN" altLang="en-US" sz="2800" b="1" dirty="0" smtClean="0"/>
              <a:t>    疫苗相关疾病发生</a:t>
            </a:r>
            <a:r>
              <a:rPr lang="en-US" altLang="zh-CN" sz="2800" b="1" dirty="0" smtClean="0"/>
              <a:t>---What </a:t>
            </a:r>
          </a:p>
          <a:p>
            <a:pPr eaLnBrk="1" hangingPunct="1">
              <a:lnSpc>
                <a:spcPct val="150000"/>
              </a:lnSpc>
            </a:pPr>
            <a:r>
              <a:rPr lang="zh-CN" altLang="en-US" dirty="0" smtClean="0"/>
              <a:t>判断：何种疾病（呼吸道、肠道、虫媒及人畜共患）？</a:t>
            </a:r>
          </a:p>
          <a:p>
            <a:pPr eaLnBrk="1" hangingPunct="1">
              <a:lnSpc>
                <a:spcPct val="150000"/>
              </a:lnSpc>
            </a:pPr>
            <a:r>
              <a:rPr lang="zh-CN" altLang="en-US" dirty="0" smtClean="0"/>
              <a:t>采样：咽拭？鼻拭？血源？尿液？肛拭？。。。</a:t>
            </a:r>
          </a:p>
          <a:p>
            <a:pPr eaLnBrk="1" hangingPunct="1">
              <a:lnSpc>
                <a:spcPct val="150000"/>
              </a:lnSpc>
            </a:pPr>
            <a:r>
              <a:rPr lang="zh-CN" altLang="en-US" dirty="0" smtClean="0"/>
              <a:t>防护：</a:t>
            </a:r>
            <a:r>
              <a:rPr lang="en-US" altLang="zh-CN" dirty="0" smtClean="0"/>
              <a:t>A</a:t>
            </a:r>
            <a:r>
              <a:rPr lang="zh-CN" altLang="en-US" dirty="0" smtClean="0"/>
              <a:t>级？</a:t>
            </a:r>
            <a:r>
              <a:rPr lang="en-US" altLang="zh-CN" dirty="0" smtClean="0"/>
              <a:t>B</a:t>
            </a:r>
            <a:r>
              <a:rPr lang="zh-CN" altLang="en-US" dirty="0" smtClean="0"/>
              <a:t>级？</a:t>
            </a:r>
            <a:r>
              <a:rPr lang="en-US" altLang="zh-CN" dirty="0" smtClean="0"/>
              <a:t>C</a:t>
            </a:r>
            <a:r>
              <a:rPr lang="zh-CN" altLang="en-US" dirty="0" smtClean="0"/>
              <a:t>级？</a:t>
            </a:r>
            <a:r>
              <a:rPr lang="en-US" altLang="zh-CN" dirty="0" smtClean="0"/>
              <a:t>D</a:t>
            </a:r>
            <a:r>
              <a:rPr lang="zh-CN" altLang="en-US" dirty="0" smtClean="0"/>
              <a:t>级？。。。</a:t>
            </a:r>
          </a:p>
          <a:p>
            <a:pPr eaLnBrk="1" hangingPunct="1">
              <a:lnSpc>
                <a:spcPct val="150000"/>
              </a:lnSpc>
            </a:pPr>
            <a:r>
              <a:rPr lang="zh-CN" altLang="en-US" dirty="0" smtClean="0"/>
              <a:t>人员、方法</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AutoShape 2"/>
          <p:cNvSpPr>
            <a:spLocks noGrp="1" noChangeArrowheads="1"/>
          </p:cNvSpPr>
          <p:nvPr>
            <p:ph type="title"/>
          </p:nvPr>
        </p:nvSpPr>
        <p:spPr>
          <a:xfrm>
            <a:off x="323850" y="333375"/>
            <a:ext cx="8229600" cy="1252538"/>
          </a:xfrm>
        </p:spPr>
        <p:txBody>
          <a:bodyPr/>
          <a:lstStyle/>
          <a:p>
            <a:pPr algn="l" eaLnBrk="1" hangingPunct="1"/>
            <a:r>
              <a:rPr lang="zh-CN" altLang="en-US" dirty="0" smtClean="0">
                <a:ea typeface="华文隶书" pitchFamily="2" charset="-122"/>
              </a:rPr>
              <a:t>     采样</a:t>
            </a:r>
            <a:endParaRPr lang="zh-CN" altLang="en-US" dirty="0" smtClean="0">
              <a:ea typeface="华文隶书"/>
              <a:cs typeface="华文隶书"/>
            </a:endParaRPr>
          </a:p>
        </p:txBody>
      </p:sp>
      <p:sp>
        <p:nvSpPr>
          <p:cNvPr id="34818" name="Rectangle 10"/>
          <p:cNvSpPr>
            <a:spLocks noGrp="1"/>
          </p:cNvSpPr>
          <p:nvPr>
            <p:ph type="body" idx="4294967295"/>
          </p:nvPr>
        </p:nvSpPr>
        <p:spPr>
          <a:xfrm>
            <a:off x="214282" y="2000240"/>
            <a:ext cx="8715436" cy="4125923"/>
          </a:xfrm>
        </p:spPr>
        <p:txBody>
          <a:bodyPr/>
          <a:lstStyle/>
          <a:p>
            <a:pPr eaLnBrk="1" hangingPunct="1">
              <a:buNone/>
            </a:pPr>
            <a:r>
              <a:rPr lang="zh-CN" altLang="en-US" b="1" dirty="0" smtClean="0">
                <a:ea typeface="华文隶书" pitchFamily="2" charset="-122"/>
              </a:rPr>
              <a:t>    采样时间</a:t>
            </a:r>
            <a:r>
              <a:rPr lang="en-US" altLang="zh-CN" b="1" dirty="0" smtClean="0">
                <a:ea typeface="华文隶书" pitchFamily="2" charset="-122"/>
              </a:rPr>
              <a:t>----When</a:t>
            </a:r>
          </a:p>
          <a:p>
            <a:pPr eaLnBrk="1" hangingPunct="1"/>
            <a:r>
              <a:rPr lang="zh-CN" altLang="en-US" dirty="0" smtClean="0">
                <a:latin typeface="华文隶书" pitchFamily="2" charset="-122"/>
                <a:ea typeface="华文隶书" pitchFamily="2" charset="-122"/>
              </a:rPr>
              <a:t>感染急性期；</a:t>
            </a:r>
          </a:p>
          <a:p>
            <a:pPr eaLnBrk="1" hangingPunct="1">
              <a:buClr>
                <a:srgbClr val="12921B"/>
              </a:buClr>
              <a:buFont typeface="Wingdings" pitchFamily="2" charset="2"/>
              <a:buChar char="Ø"/>
            </a:pPr>
            <a:r>
              <a:rPr lang="zh-CN" altLang="en-US" dirty="0" smtClean="0">
                <a:latin typeface="华文隶书" pitchFamily="2" charset="-122"/>
                <a:ea typeface="华文隶书" pitchFamily="2" charset="-122"/>
              </a:rPr>
              <a:t>病毒感染发病</a:t>
            </a:r>
            <a:r>
              <a:rPr lang="en-US" altLang="zh-CN" dirty="0" smtClean="0">
                <a:latin typeface="华文隶书" pitchFamily="2" charset="-122"/>
                <a:ea typeface="华文隶书" pitchFamily="2" charset="-122"/>
              </a:rPr>
              <a:t>3</a:t>
            </a:r>
            <a:r>
              <a:rPr lang="zh-CN" altLang="en-US" dirty="0" smtClean="0">
                <a:latin typeface="华文隶书" pitchFamily="2" charset="-122"/>
                <a:ea typeface="华文隶书" pitchFamily="2" charset="-122"/>
              </a:rPr>
              <a:t>天内；</a:t>
            </a:r>
          </a:p>
          <a:p>
            <a:pPr eaLnBrk="1" hangingPunct="1">
              <a:buClr>
                <a:srgbClr val="12921B"/>
              </a:buClr>
              <a:buFont typeface="Wingdings" pitchFamily="2" charset="2"/>
              <a:buChar char="Ø"/>
            </a:pPr>
            <a:r>
              <a:rPr lang="zh-CN" altLang="en-US" dirty="0" smtClean="0">
                <a:latin typeface="华文隶书" pitchFamily="2" charset="-122"/>
                <a:ea typeface="华文隶书" pitchFamily="2" charset="-122"/>
              </a:rPr>
              <a:t>细菌感染在抗生素之前；</a:t>
            </a:r>
          </a:p>
          <a:p>
            <a:pPr eaLnBrk="1" hangingPunct="1"/>
            <a:r>
              <a:rPr lang="zh-CN" altLang="en-US" dirty="0" smtClean="0">
                <a:latin typeface="华文隶书" pitchFamily="2" charset="-122"/>
                <a:ea typeface="华文隶书" pitchFamily="2" charset="-122"/>
              </a:rPr>
              <a:t>病毒血症或菌血症期；</a:t>
            </a:r>
          </a:p>
          <a:p>
            <a:pPr eaLnBrk="1" hangingPunct="1"/>
            <a:r>
              <a:rPr lang="zh-CN" altLang="en-US" dirty="0" smtClean="0">
                <a:latin typeface="华文隶书" pitchFamily="2" charset="-122"/>
                <a:ea typeface="华文隶书" pitchFamily="2" charset="-122"/>
              </a:rPr>
              <a:t>临床高峰期；</a:t>
            </a:r>
          </a:p>
          <a:p>
            <a:pPr eaLnBrk="1" hangingPunct="1"/>
            <a:r>
              <a:rPr lang="zh-CN" altLang="en-US" dirty="0" smtClean="0">
                <a:latin typeface="华文隶书" pitchFamily="2" charset="-122"/>
                <a:ea typeface="华文隶书" pitchFamily="2" charset="-122"/>
              </a:rPr>
              <a:t>恢复期。</a:t>
            </a:r>
          </a:p>
          <a:p>
            <a:pPr eaLnBrk="1" hangingPunct="1">
              <a:lnSpc>
                <a:spcPct val="150000"/>
              </a:lnSpc>
              <a:buNone/>
            </a:pPr>
            <a:endParaRPr lang="zh-CN" altLang="en-US"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5"/>
          <p:cNvSpPr>
            <a:spLocks noGrp="1"/>
          </p:cNvSpPr>
          <p:nvPr>
            <p:ph type="title"/>
          </p:nvPr>
        </p:nvSpPr>
        <p:spPr>
          <a:xfrm>
            <a:off x="395288" y="981075"/>
            <a:ext cx="8229600" cy="1252538"/>
          </a:xfrm>
        </p:spPr>
        <p:txBody>
          <a:bodyPr/>
          <a:lstStyle/>
          <a:p>
            <a:pPr eaLnBrk="1" hangingPunct="1"/>
            <a:r>
              <a:rPr kumimoji="1" lang="zh-CN" altLang="en-US" sz="4000" b="1" dirty="0" smtClean="0">
                <a:solidFill>
                  <a:srgbClr val="FF0000"/>
                </a:solidFill>
              </a:rPr>
              <a:t>影响样本采集的主要因素</a:t>
            </a:r>
            <a:r>
              <a:rPr kumimoji="1" lang="zh-CN" altLang="en-US" sz="4000" b="1" dirty="0" smtClean="0">
                <a:solidFill>
                  <a:schemeClr val="tx1"/>
                </a:solidFill>
              </a:rPr>
              <a:t/>
            </a:r>
            <a:br>
              <a:rPr kumimoji="1" lang="zh-CN" altLang="en-US" sz="4000" b="1" dirty="0" smtClean="0">
                <a:solidFill>
                  <a:schemeClr val="tx1"/>
                </a:solidFill>
              </a:rPr>
            </a:br>
            <a:endParaRPr kumimoji="1" lang="zh-CN" altLang="en-US" sz="4000" b="1" dirty="0" smtClean="0">
              <a:solidFill>
                <a:schemeClr val="tx1"/>
              </a:solidFill>
            </a:endParaRPr>
          </a:p>
        </p:txBody>
      </p:sp>
      <p:sp>
        <p:nvSpPr>
          <p:cNvPr id="24579" name="Rectangle 8"/>
          <p:cNvSpPr>
            <a:spLocks noChangeArrowheads="1"/>
          </p:cNvSpPr>
          <p:nvPr/>
        </p:nvSpPr>
        <p:spPr bwMode="auto">
          <a:xfrm>
            <a:off x="900113" y="4941888"/>
            <a:ext cx="1879600" cy="1066800"/>
          </a:xfrm>
          <a:prstGeom prst="rect">
            <a:avLst/>
          </a:prstGeom>
          <a:solidFill>
            <a:schemeClr val="bg1"/>
          </a:solidFill>
          <a:ln w="9525">
            <a:solidFill>
              <a:schemeClr val="tx1"/>
            </a:solidFill>
            <a:miter lim="800000"/>
            <a:headEnd/>
            <a:tailEnd/>
          </a:ln>
        </p:spPr>
        <p:txBody>
          <a:bodyPr wrap="none" anchor="ctr"/>
          <a:lstStyle/>
          <a:p>
            <a:pPr algn="ctr"/>
            <a:r>
              <a:rPr kumimoji="1" lang="zh-CN" altLang="en-US" b="1">
                <a:solidFill>
                  <a:srgbClr val="FF0000"/>
                </a:solidFill>
                <a:latin typeface="Times New Roman" pitchFamily="18" charset="0"/>
              </a:rPr>
              <a:t>检测方法</a:t>
            </a:r>
          </a:p>
          <a:p>
            <a:pPr algn="ctr"/>
            <a:r>
              <a:rPr kumimoji="1" lang="zh-CN" altLang="en-US" b="1">
                <a:solidFill>
                  <a:srgbClr val="FF0000"/>
                </a:solidFill>
                <a:latin typeface="Times New Roman" pitchFamily="18" charset="0"/>
              </a:rPr>
              <a:t>检测目的</a:t>
            </a:r>
          </a:p>
          <a:p>
            <a:pPr algn="ctr"/>
            <a:r>
              <a:rPr kumimoji="1" lang="zh-CN" altLang="en-US" b="1">
                <a:solidFill>
                  <a:srgbClr val="FF0000"/>
                </a:solidFill>
                <a:latin typeface="Times New Roman" pitchFamily="18" charset="0"/>
              </a:rPr>
              <a:t>实验条件和水平</a:t>
            </a:r>
          </a:p>
        </p:txBody>
      </p:sp>
      <p:sp>
        <p:nvSpPr>
          <p:cNvPr id="24580" name="Oval 9"/>
          <p:cNvSpPr>
            <a:spLocks noChangeArrowheads="1"/>
          </p:cNvSpPr>
          <p:nvPr/>
        </p:nvSpPr>
        <p:spPr bwMode="auto">
          <a:xfrm>
            <a:off x="3851275" y="4797425"/>
            <a:ext cx="1295400" cy="838200"/>
          </a:xfrm>
          <a:prstGeom prst="ellipse">
            <a:avLst/>
          </a:prstGeom>
          <a:solidFill>
            <a:schemeClr val="bg1"/>
          </a:solidFill>
          <a:ln w="9525">
            <a:solidFill>
              <a:schemeClr val="tx1"/>
            </a:solidFill>
            <a:round/>
            <a:headEnd/>
            <a:tailEnd/>
          </a:ln>
        </p:spPr>
        <p:txBody>
          <a:bodyPr wrap="none" anchor="ctr"/>
          <a:lstStyle/>
          <a:p>
            <a:pPr algn="ctr"/>
            <a:r>
              <a:rPr kumimoji="1" lang="zh-CN" altLang="en-US" b="1">
                <a:solidFill>
                  <a:srgbClr val="FF0000"/>
                </a:solidFill>
                <a:latin typeface="Times New Roman" pitchFamily="18" charset="0"/>
              </a:rPr>
              <a:t>检验结果</a:t>
            </a:r>
          </a:p>
        </p:txBody>
      </p:sp>
      <p:sp>
        <p:nvSpPr>
          <p:cNvPr id="24581" name="Rectangle 10"/>
          <p:cNvSpPr>
            <a:spLocks noChangeArrowheads="1"/>
          </p:cNvSpPr>
          <p:nvPr/>
        </p:nvSpPr>
        <p:spPr bwMode="auto">
          <a:xfrm>
            <a:off x="6227763" y="4941888"/>
            <a:ext cx="2160587" cy="1066800"/>
          </a:xfrm>
          <a:prstGeom prst="rect">
            <a:avLst/>
          </a:prstGeom>
          <a:solidFill>
            <a:schemeClr val="bg1"/>
          </a:solidFill>
          <a:ln w="9525">
            <a:solidFill>
              <a:schemeClr val="tx1"/>
            </a:solidFill>
            <a:miter lim="800000"/>
            <a:headEnd/>
            <a:tailEnd/>
          </a:ln>
        </p:spPr>
        <p:txBody>
          <a:bodyPr wrap="none" anchor="ctr"/>
          <a:lstStyle/>
          <a:p>
            <a:pPr algn="ctr"/>
            <a:r>
              <a:rPr kumimoji="1" lang="zh-CN" altLang="en-US" b="1">
                <a:solidFill>
                  <a:srgbClr val="FF0000"/>
                </a:solidFill>
                <a:latin typeface="Times New Roman" pitchFamily="18" charset="0"/>
              </a:rPr>
              <a:t>病原类别</a:t>
            </a:r>
          </a:p>
          <a:p>
            <a:pPr algn="ctr"/>
            <a:r>
              <a:rPr kumimoji="1" lang="zh-CN" altLang="en-US" b="1">
                <a:solidFill>
                  <a:srgbClr val="FF0000"/>
                </a:solidFill>
                <a:latin typeface="Times New Roman" pitchFamily="18" charset="0"/>
              </a:rPr>
              <a:t>免疫学特点</a:t>
            </a:r>
          </a:p>
          <a:p>
            <a:pPr algn="ctr"/>
            <a:r>
              <a:rPr kumimoji="1" lang="zh-CN" altLang="en-US" b="1">
                <a:solidFill>
                  <a:srgbClr val="FF0000"/>
                </a:solidFill>
                <a:latin typeface="Times New Roman" pitchFamily="18" charset="0"/>
              </a:rPr>
              <a:t>及临床特征</a:t>
            </a:r>
          </a:p>
        </p:txBody>
      </p:sp>
      <p:sp>
        <p:nvSpPr>
          <p:cNvPr id="24582" name="Line 11"/>
          <p:cNvSpPr>
            <a:spLocks noChangeShapeType="1"/>
          </p:cNvSpPr>
          <p:nvPr/>
        </p:nvSpPr>
        <p:spPr bwMode="auto">
          <a:xfrm flipV="1">
            <a:off x="2195513" y="3284538"/>
            <a:ext cx="1511300" cy="1511300"/>
          </a:xfrm>
          <a:prstGeom prst="line">
            <a:avLst/>
          </a:prstGeom>
          <a:noFill/>
          <a:ln w="9525">
            <a:solidFill>
              <a:schemeClr val="tx1"/>
            </a:solidFill>
            <a:round/>
            <a:headEnd/>
            <a:tailEnd type="triangle" w="med" len="med"/>
          </a:ln>
        </p:spPr>
        <p:txBody>
          <a:bodyPr/>
          <a:lstStyle/>
          <a:p>
            <a:endParaRPr lang="zh-CN" altLang="en-US"/>
          </a:p>
        </p:txBody>
      </p:sp>
      <p:sp>
        <p:nvSpPr>
          <p:cNvPr id="24583" name="Line 12"/>
          <p:cNvSpPr>
            <a:spLocks noChangeShapeType="1"/>
          </p:cNvSpPr>
          <p:nvPr/>
        </p:nvSpPr>
        <p:spPr bwMode="auto">
          <a:xfrm flipH="1">
            <a:off x="2051050" y="3213100"/>
            <a:ext cx="1512888" cy="1511300"/>
          </a:xfrm>
          <a:prstGeom prst="line">
            <a:avLst/>
          </a:prstGeom>
          <a:noFill/>
          <a:ln w="9525">
            <a:solidFill>
              <a:schemeClr val="tx1"/>
            </a:solidFill>
            <a:round/>
            <a:headEnd/>
            <a:tailEnd type="triangle" w="med" len="med"/>
          </a:ln>
        </p:spPr>
        <p:txBody>
          <a:bodyPr/>
          <a:lstStyle/>
          <a:p>
            <a:endParaRPr lang="zh-CN" altLang="en-US"/>
          </a:p>
        </p:txBody>
      </p:sp>
      <p:sp>
        <p:nvSpPr>
          <p:cNvPr id="24584" name="Line 13"/>
          <p:cNvSpPr>
            <a:spLocks noChangeShapeType="1"/>
          </p:cNvSpPr>
          <p:nvPr/>
        </p:nvSpPr>
        <p:spPr bwMode="auto">
          <a:xfrm>
            <a:off x="5508625" y="3284538"/>
            <a:ext cx="1439863" cy="1584325"/>
          </a:xfrm>
          <a:prstGeom prst="line">
            <a:avLst/>
          </a:prstGeom>
          <a:noFill/>
          <a:ln w="9525">
            <a:solidFill>
              <a:schemeClr val="tx1"/>
            </a:solidFill>
            <a:round/>
            <a:headEnd/>
            <a:tailEnd type="triangle" w="med" len="med"/>
          </a:ln>
        </p:spPr>
        <p:txBody>
          <a:bodyPr/>
          <a:lstStyle/>
          <a:p>
            <a:endParaRPr lang="zh-CN" altLang="en-US"/>
          </a:p>
        </p:txBody>
      </p:sp>
      <p:sp>
        <p:nvSpPr>
          <p:cNvPr id="24585" name="Line 14"/>
          <p:cNvSpPr>
            <a:spLocks noChangeShapeType="1"/>
          </p:cNvSpPr>
          <p:nvPr/>
        </p:nvSpPr>
        <p:spPr bwMode="auto">
          <a:xfrm flipH="1" flipV="1">
            <a:off x="5580063" y="3141663"/>
            <a:ext cx="1584325" cy="1727200"/>
          </a:xfrm>
          <a:prstGeom prst="line">
            <a:avLst/>
          </a:prstGeom>
          <a:noFill/>
          <a:ln w="9525">
            <a:solidFill>
              <a:schemeClr val="tx1"/>
            </a:solidFill>
            <a:round/>
            <a:headEnd/>
            <a:tailEnd type="triangle" w="med" len="med"/>
          </a:ln>
        </p:spPr>
        <p:txBody>
          <a:bodyPr wrap="none"/>
          <a:lstStyle/>
          <a:p>
            <a:endParaRPr lang="zh-CN" altLang="en-US"/>
          </a:p>
        </p:txBody>
      </p:sp>
      <p:sp>
        <p:nvSpPr>
          <p:cNvPr id="24586" name="Line 15"/>
          <p:cNvSpPr>
            <a:spLocks noChangeShapeType="1"/>
          </p:cNvSpPr>
          <p:nvPr/>
        </p:nvSpPr>
        <p:spPr bwMode="auto">
          <a:xfrm>
            <a:off x="2771775" y="5734050"/>
            <a:ext cx="3384550" cy="0"/>
          </a:xfrm>
          <a:prstGeom prst="line">
            <a:avLst/>
          </a:prstGeom>
          <a:noFill/>
          <a:ln w="9525">
            <a:solidFill>
              <a:schemeClr val="tx1"/>
            </a:solidFill>
            <a:round/>
            <a:headEnd/>
            <a:tailEnd type="triangle" w="med" len="med"/>
          </a:ln>
        </p:spPr>
        <p:txBody>
          <a:bodyPr/>
          <a:lstStyle/>
          <a:p>
            <a:endParaRPr lang="zh-CN" altLang="en-US"/>
          </a:p>
        </p:txBody>
      </p:sp>
      <p:sp>
        <p:nvSpPr>
          <p:cNvPr id="24587" name="Line 17"/>
          <p:cNvSpPr>
            <a:spLocks noChangeShapeType="1"/>
          </p:cNvSpPr>
          <p:nvPr/>
        </p:nvSpPr>
        <p:spPr bwMode="auto">
          <a:xfrm flipH="1">
            <a:off x="2843213" y="5876925"/>
            <a:ext cx="3313112" cy="0"/>
          </a:xfrm>
          <a:prstGeom prst="line">
            <a:avLst/>
          </a:prstGeom>
          <a:noFill/>
          <a:ln w="9525">
            <a:solidFill>
              <a:schemeClr val="tx1"/>
            </a:solidFill>
            <a:round/>
            <a:headEnd/>
            <a:tailEnd type="triangle" w="med" len="med"/>
          </a:ln>
        </p:spPr>
        <p:txBody>
          <a:bodyPr/>
          <a:lstStyle/>
          <a:p>
            <a:endParaRPr lang="zh-CN" altLang="en-US"/>
          </a:p>
        </p:txBody>
      </p:sp>
      <p:sp>
        <p:nvSpPr>
          <p:cNvPr id="24588" name="Line 18"/>
          <p:cNvSpPr>
            <a:spLocks noChangeShapeType="1"/>
          </p:cNvSpPr>
          <p:nvPr/>
        </p:nvSpPr>
        <p:spPr bwMode="auto">
          <a:xfrm>
            <a:off x="2771775" y="5229225"/>
            <a:ext cx="1008063" cy="0"/>
          </a:xfrm>
          <a:prstGeom prst="line">
            <a:avLst/>
          </a:prstGeom>
          <a:noFill/>
          <a:ln w="9525">
            <a:solidFill>
              <a:schemeClr val="tx1"/>
            </a:solidFill>
            <a:round/>
            <a:headEnd/>
            <a:tailEnd type="triangle" w="med" len="med"/>
          </a:ln>
        </p:spPr>
        <p:txBody>
          <a:bodyPr/>
          <a:lstStyle/>
          <a:p>
            <a:endParaRPr lang="zh-CN" altLang="en-US"/>
          </a:p>
        </p:txBody>
      </p:sp>
      <p:sp>
        <p:nvSpPr>
          <p:cNvPr id="24589" name="Line 19"/>
          <p:cNvSpPr>
            <a:spLocks noChangeShapeType="1"/>
          </p:cNvSpPr>
          <p:nvPr/>
        </p:nvSpPr>
        <p:spPr bwMode="auto">
          <a:xfrm flipH="1">
            <a:off x="5219700" y="5229225"/>
            <a:ext cx="936625" cy="0"/>
          </a:xfrm>
          <a:prstGeom prst="line">
            <a:avLst/>
          </a:prstGeom>
          <a:noFill/>
          <a:ln w="9525">
            <a:solidFill>
              <a:schemeClr val="tx1"/>
            </a:solidFill>
            <a:round/>
            <a:headEnd/>
            <a:tailEnd type="triangle" w="med" len="med"/>
          </a:ln>
        </p:spPr>
        <p:txBody>
          <a:bodyPr/>
          <a:lstStyle/>
          <a:p>
            <a:endParaRPr lang="zh-CN" altLang="en-US"/>
          </a:p>
        </p:txBody>
      </p:sp>
      <p:sp>
        <p:nvSpPr>
          <p:cNvPr id="15" name="矩形 14"/>
          <p:cNvSpPr/>
          <p:nvPr/>
        </p:nvSpPr>
        <p:spPr>
          <a:xfrm>
            <a:off x="3708400" y="2708275"/>
            <a:ext cx="2016125" cy="649288"/>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kumimoji="1" lang="zh-CN" altLang="en-US" sz="2400" b="1" dirty="0">
                <a:solidFill>
                  <a:srgbClr val="FF0000"/>
                </a:solidFill>
              </a:rPr>
              <a:t>采集样本时间</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000100" y="428604"/>
            <a:ext cx="7343772" cy="1470025"/>
          </a:xfrm>
        </p:spPr>
        <p:txBody>
          <a:bodyPr/>
          <a:lstStyle/>
          <a:p>
            <a:pPr algn="l"/>
            <a:r>
              <a:rPr lang="zh-CN" altLang="en-US" dirty="0" smtClean="0">
                <a:solidFill>
                  <a:schemeClr val="bg1"/>
                </a:solidFill>
                <a:latin typeface="+mj-ea"/>
              </a:rPr>
              <a:t>采样原则</a:t>
            </a:r>
            <a:endParaRPr lang="zh-CN" altLang="en-US" dirty="0">
              <a:solidFill>
                <a:schemeClr val="bg1"/>
              </a:solidFill>
              <a:latin typeface="+mj-ea"/>
            </a:endParaRPr>
          </a:p>
        </p:txBody>
      </p:sp>
      <p:sp>
        <p:nvSpPr>
          <p:cNvPr id="3" name="副标题 2"/>
          <p:cNvSpPr>
            <a:spLocks noGrp="1"/>
          </p:cNvSpPr>
          <p:nvPr>
            <p:ph type="subTitle" idx="1"/>
          </p:nvPr>
        </p:nvSpPr>
        <p:spPr>
          <a:xfrm>
            <a:off x="285720" y="2071678"/>
            <a:ext cx="8643998" cy="3567122"/>
          </a:xfrm>
        </p:spPr>
        <p:txBody>
          <a:bodyPr/>
          <a:lstStyle/>
          <a:p>
            <a:pPr algn="just" eaLnBrk="1" hangingPunct="1"/>
            <a:r>
              <a:rPr lang="zh-CN" altLang="en-US" dirty="0" smtClean="0">
                <a:solidFill>
                  <a:srgbClr val="000099"/>
                </a:solidFill>
                <a:ea typeface="楷体_GB2312" pitchFamily="49" charset="-122"/>
              </a:rPr>
              <a:t>●病史咨询：</a:t>
            </a:r>
            <a:endParaRPr lang="en-US" altLang="zh-CN" dirty="0" smtClean="0">
              <a:solidFill>
                <a:srgbClr val="000099"/>
              </a:solidFill>
              <a:ea typeface="楷体_GB2312" pitchFamily="49" charset="-122"/>
            </a:endParaRPr>
          </a:p>
          <a:p>
            <a:pPr algn="just" eaLnBrk="1" hangingPunct="1"/>
            <a:r>
              <a:rPr lang="en-US" altLang="zh-CN" dirty="0" smtClean="0">
                <a:solidFill>
                  <a:srgbClr val="000099"/>
                </a:solidFill>
                <a:ea typeface="楷体_GB2312" pitchFamily="49" charset="-122"/>
              </a:rPr>
              <a:t>      </a:t>
            </a:r>
            <a:r>
              <a:rPr lang="zh-CN" altLang="en-US" b="1" dirty="0" smtClean="0">
                <a:solidFill>
                  <a:srgbClr val="002060"/>
                </a:solidFill>
                <a:latin typeface="仿宋_GB2312" pitchFamily="49" charset="-122"/>
                <a:ea typeface="仿宋_GB2312" pitchFamily="49" charset="-122"/>
              </a:rPr>
              <a:t>发病日期、临床表现、暴露史、旅行史和疫苗接种史。</a:t>
            </a:r>
            <a:endParaRPr lang="en-US" altLang="zh-CN" b="1" dirty="0" smtClean="0">
              <a:solidFill>
                <a:srgbClr val="002060"/>
              </a:solidFill>
              <a:latin typeface="仿宋_GB2312" pitchFamily="49" charset="-122"/>
              <a:ea typeface="仿宋_GB2312" pitchFamily="49" charset="-122"/>
            </a:endParaRPr>
          </a:p>
          <a:p>
            <a:pPr algn="just" eaLnBrk="1" hangingPunct="1"/>
            <a:r>
              <a:rPr lang="zh-CN" altLang="en-US" dirty="0" smtClean="0">
                <a:solidFill>
                  <a:srgbClr val="000099"/>
                </a:solidFill>
                <a:ea typeface="楷体_GB2312" pitchFamily="49" charset="-122"/>
              </a:rPr>
              <a:t>●生物防护</a:t>
            </a:r>
            <a:endParaRPr lang="en-US" altLang="zh-CN" dirty="0" smtClean="0">
              <a:solidFill>
                <a:srgbClr val="000099"/>
              </a:solidFill>
              <a:ea typeface="楷体_GB2312" pitchFamily="49" charset="-122"/>
            </a:endParaRPr>
          </a:p>
          <a:p>
            <a:pPr algn="just" eaLnBrk="1" hangingPunct="1"/>
            <a:r>
              <a:rPr lang="zh-CN" altLang="en-US" b="1" dirty="0" smtClean="0">
                <a:solidFill>
                  <a:srgbClr val="002060"/>
                </a:solidFill>
                <a:latin typeface="仿宋_GB2312" pitchFamily="49" charset="-122"/>
                <a:ea typeface="仿宋_GB2312" pitchFamily="49" charset="-122"/>
              </a:rPr>
              <a:t>  采样时要注意生物安全操作和个人防护。</a:t>
            </a:r>
          </a:p>
          <a:p>
            <a:pPr algn="just" eaLnBrk="1" hangingPunct="1">
              <a:lnSpc>
                <a:spcPct val="110000"/>
              </a:lnSpc>
            </a:pPr>
            <a:r>
              <a:rPr lang="zh-CN" altLang="en-US" b="1" dirty="0" smtClean="0">
                <a:solidFill>
                  <a:srgbClr val="000099"/>
                </a:solidFill>
                <a:latin typeface="楷体_GB2312" pitchFamily="49" charset="-122"/>
                <a:ea typeface="楷体_GB2312" pitchFamily="49" charset="-122"/>
              </a:rPr>
              <a:t>●</a:t>
            </a:r>
            <a:r>
              <a:rPr lang="zh-CN" altLang="en-US" dirty="0" smtClean="0">
                <a:solidFill>
                  <a:srgbClr val="000099"/>
                </a:solidFill>
                <a:latin typeface="楷体_GB2312" pitchFamily="49" charset="-122"/>
                <a:ea typeface="楷体_GB2312" pitchFamily="49" charset="-122"/>
              </a:rPr>
              <a:t>尽早采集标本</a:t>
            </a:r>
            <a:endParaRPr lang="en-US" altLang="zh-CN" dirty="0" smtClean="0">
              <a:solidFill>
                <a:srgbClr val="000099"/>
              </a:solidFill>
              <a:latin typeface="楷体_GB2312" pitchFamily="49" charset="-122"/>
              <a:ea typeface="楷体_GB2312" pitchFamily="49" charset="-122"/>
            </a:endParaRPr>
          </a:p>
          <a:p>
            <a:pPr algn="just" eaLnBrk="1" hangingPunct="1">
              <a:lnSpc>
                <a:spcPct val="110000"/>
              </a:lnSpc>
            </a:pPr>
            <a:r>
              <a:rPr lang="zh-CN" altLang="en-US" b="1" dirty="0" smtClean="0">
                <a:solidFill>
                  <a:srgbClr val="002060"/>
                </a:solidFill>
                <a:latin typeface="仿宋_GB2312" pitchFamily="49" charset="-122"/>
                <a:ea typeface="仿宋_GB2312" pitchFamily="49" charset="-122"/>
              </a:rPr>
              <a:t>  最易分离到病原体的时间是发病的头</a:t>
            </a:r>
            <a:r>
              <a:rPr lang="en-US" altLang="zh-CN" b="1" dirty="0" smtClean="0">
                <a:solidFill>
                  <a:srgbClr val="002060"/>
                </a:solidFill>
                <a:latin typeface="仿宋_GB2312" pitchFamily="49" charset="-122"/>
                <a:ea typeface="仿宋_GB2312" pitchFamily="49" charset="-122"/>
              </a:rPr>
              <a:t>3</a:t>
            </a:r>
            <a:r>
              <a:rPr lang="zh-CN" altLang="en-US" b="1" dirty="0" smtClean="0">
                <a:solidFill>
                  <a:srgbClr val="002060"/>
                </a:solidFill>
                <a:latin typeface="仿宋_GB2312" pitchFamily="49" charset="-122"/>
                <a:ea typeface="仿宋_GB2312" pitchFamily="49" charset="-122"/>
              </a:rPr>
              <a:t>天，</a:t>
            </a:r>
            <a:r>
              <a:rPr lang="en-US" altLang="zh-CN" b="1" dirty="0" smtClean="0">
                <a:solidFill>
                  <a:srgbClr val="002060"/>
                </a:solidFill>
                <a:latin typeface="仿宋_GB2312" pitchFamily="49" charset="-122"/>
                <a:ea typeface="仿宋_GB2312" pitchFamily="49" charset="-122"/>
              </a:rPr>
              <a:t>5</a:t>
            </a:r>
            <a:r>
              <a:rPr lang="zh-CN" altLang="en-US" b="1" dirty="0" smtClean="0">
                <a:solidFill>
                  <a:srgbClr val="002060"/>
                </a:solidFill>
                <a:latin typeface="仿宋_GB2312" pitchFamily="49" charset="-122"/>
                <a:ea typeface="仿宋_GB2312" pitchFamily="49" charset="-122"/>
              </a:rPr>
              <a:t>天以后分离到病毒的机会将大大降低。病例死亡后应尽快采集尸解标本。</a:t>
            </a:r>
            <a:endParaRPr lang="en-US" altLang="zh-CN" b="1" dirty="0" smtClean="0">
              <a:solidFill>
                <a:srgbClr val="002060"/>
              </a:solidFill>
              <a:latin typeface="仿宋_GB2312" pitchFamily="49" charset="-122"/>
              <a:ea typeface="仿宋_GB2312" pitchFamily="49" charset="-122"/>
            </a:endParaRPr>
          </a:p>
          <a:p>
            <a:pPr algn="just" eaLnBrk="1" hangingPunct="1">
              <a:lnSpc>
                <a:spcPct val="110000"/>
              </a:lnSpc>
            </a:pPr>
            <a:endParaRPr lang="zh-CN" altLang="en-US" b="1" dirty="0" smtClean="0">
              <a:solidFill>
                <a:srgbClr val="000099"/>
              </a:solidFill>
              <a:latin typeface="仿宋_GB2312" pitchFamily="49" charset="-122"/>
              <a:ea typeface="仿宋_GB2312" pitchFamily="49" charset="-122"/>
            </a:endParaRPr>
          </a:p>
          <a:p>
            <a:pPr algn="l" eaLnBrk="1" hangingPunct="1">
              <a:lnSpc>
                <a:spcPct val="120000"/>
              </a:lnSpc>
            </a:pPr>
            <a:endParaRPr lang="zh-CN"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000100" y="428604"/>
            <a:ext cx="7343772" cy="1470025"/>
          </a:xfrm>
        </p:spPr>
        <p:txBody>
          <a:bodyPr/>
          <a:lstStyle/>
          <a:p>
            <a:pPr algn="l"/>
            <a:r>
              <a:rPr lang="zh-CN" altLang="en-US" dirty="0" smtClean="0">
                <a:solidFill>
                  <a:schemeClr val="bg1"/>
                </a:solidFill>
                <a:latin typeface="+mj-ea"/>
              </a:rPr>
              <a:t>采样原则</a:t>
            </a:r>
            <a:endParaRPr lang="zh-CN" altLang="en-US" dirty="0">
              <a:solidFill>
                <a:schemeClr val="bg1"/>
              </a:solidFill>
              <a:latin typeface="+mj-ea"/>
            </a:endParaRPr>
          </a:p>
        </p:txBody>
      </p:sp>
      <p:sp>
        <p:nvSpPr>
          <p:cNvPr id="3" name="副标题 2"/>
          <p:cNvSpPr>
            <a:spLocks noGrp="1"/>
          </p:cNvSpPr>
          <p:nvPr>
            <p:ph type="subTitle" idx="1"/>
          </p:nvPr>
        </p:nvSpPr>
        <p:spPr>
          <a:xfrm>
            <a:off x="285720" y="1785926"/>
            <a:ext cx="8643998" cy="4286280"/>
          </a:xfrm>
        </p:spPr>
        <p:txBody>
          <a:bodyPr/>
          <a:lstStyle/>
          <a:p>
            <a:pPr algn="l" eaLnBrk="1" hangingPunct="1">
              <a:lnSpc>
                <a:spcPct val="120000"/>
              </a:lnSpc>
            </a:pPr>
            <a:r>
              <a:rPr lang="zh-CN" altLang="en-US" dirty="0" smtClean="0">
                <a:solidFill>
                  <a:srgbClr val="000099"/>
                </a:solidFill>
                <a:ea typeface="楷体_GB2312" pitchFamily="49" charset="-122"/>
              </a:rPr>
              <a:t>●病人标本服药前采集</a:t>
            </a:r>
            <a:endParaRPr lang="en-US" altLang="zh-CN" dirty="0" smtClean="0">
              <a:solidFill>
                <a:srgbClr val="000099"/>
              </a:solidFill>
              <a:ea typeface="楷体_GB2312" pitchFamily="49" charset="-122"/>
            </a:endParaRPr>
          </a:p>
          <a:p>
            <a:pPr algn="l" eaLnBrk="1" hangingPunct="1">
              <a:lnSpc>
                <a:spcPct val="120000"/>
              </a:lnSpc>
            </a:pPr>
            <a:r>
              <a:rPr lang="en-US" altLang="zh-CN" b="1" dirty="0" smtClean="0">
                <a:solidFill>
                  <a:srgbClr val="002060"/>
                </a:solidFill>
                <a:latin typeface="仿宋_GB2312" pitchFamily="49" charset="-122"/>
                <a:ea typeface="仿宋_GB2312" pitchFamily="49" charset="-122"/>
              </a:rPr>
              <a:t>1.</a:t>
            </a:r>
            <a:r>
              <a:rPr lang="zh-CN" altLang="en-US" b="1" dirty="0" smtClean="0">
                <a:solidFill>
                  <a:srgbClr val="002060"/>
                </a:solidFill>
                <a:latin typeface="仿宋_GB2312" pitchFamily="49" charset="-122"/>
                <a:ea typeface="仿宋_GB2312" pitchFamily="49" charset="-122"/>
              </a:rPr>
              <a:t>血液、脑脊液、穿刺液等标本，应严格无菌技术进行采集；</a:t>
            </a:r>
            <a:r>
              <a:rPr lang="en-US" altLang="zh-CN" b="1" dirty="0" smtClean="0">
                <a:solidFill>
                  <a:srgbClr val="002060"/>
                </a:solidFill>
                <a:latin typeface="仿宋_GB2312" pitchFamily="49" charset="-122"/>
                <a:ea typeface="仿宋_GB2312" pitchFamily="49" charset="-122"/>
              </a:rPr>
              <a:t> 2.</a:t>
            </a:r>
            <a:r>
              <a:rPr lang="zh-CN" altLang="en-US" b="1" dirty="0" smtClean="0">
                <a:solidFill>
                  <a:srgbClr val="002060"/>
                </a:solidFill>
                <a:latin typeface="仿宋_GB2312" pitchFamily="49" charset="-122"/>
                <a:ea typeface="仿宋_GB2312" pitchFamily="49" charset="-122"/>
              </a:rPr>
              <a:t>鼻咽拭子、肛拭子、粪便等标本，虽无须严格无菌操作，也应尽量避免杂菌混入。</a:t>
            </a:r>
          </a:p>
          <a:p>
            <a:pPr algn="l" eaLnBrk="1" hangingPunct="1">
              <a:lnSpc>
                <a:spcPct val="120000"/>
              </a:lnSpc>
            </a:pPr>
            <a:r>
              <a:rPr lang="zh-CN" altLang="en-US" dirty="0" smtClean="0">
                <a:solidFill>
                  <a:srgbClr val="000099"/>
                </a:solidFill>
                <a:ea typeface="楷体_GB2312" pitchFamily="49" charset="-122"/>
              </a:rPr>
              <a:t>●不同病型采取不同标本</a:t>
            </a:r>
            <a:endParaRPr lang="en-US" altLang="zh-CN" dirty="0" smtClean="0">
              <a:solidFill>
                <a:srgbClr val="000099"/>
              </a:solidFill>
              <a:ea typeface="楷体_GB2312" pitchFamily="49" charset="-122"/>
            </a:endParaRPr>
          </a:p>
          <a:p>
            <a:pPr algn="l" eaLnBrk="1" hangingPunct="1">
              <a:lnSpc>
                <a:spcPct val="110000"/>
              </a:lnSpc>
            </a:pPr>
            <a:r>
              <a:rPr lang="en-US" altLang="zh-CN" dirty="0" smtClean="0">
                <a:solidFill>
                  <a:srgbClr val="000099"/>
                </a:solidFill>
                <a:ea typeface="楷体_GB2312" pitchFamily="49" charset="-122"/>
              </a:rPr>
              <a:t> </a:t>
            </a:r>
            <a:r>
              <a:rPr lang="zh-CN" altLang="en-US" b="1" dirty="0" smtClean="0">
                <a:solidFill>
                  <a:srgbClr val="002060"/>
                </a:solidFill>
                <a:latin typeface="仿宋_GB2312" pitchFamily="49" charset="-122"/>
                <a:ea typeface="仿宋_GB2312" pitchFamily="49" charset="-122"/>
              </a:rPr>
              <a:t>炭疽：人皮肤炭疽去水疱脓疱内容物、或血液；肠炭疽取粪便、血液及畜肉等；肺炭疽取痰、胸腔渗出液、及血液等</a:t>
            </a:r>
            <a:r>
              <a:rPr lang="zh-CN" altLang="en-US" dirty="0" smtClean="0">
                <a:solidFill>
                  <a:srgbClr val="3C3630"/>
                </a:solidFill>
                <a:ea typeface="楷体_GB2312" pitchFamily="49" charset="-122"/>
              </a:rPr>
              <a:t>。</a:t>
            </a:r>
            <a:endParaRPr lang="en-US" altLang="zh-CN" dirty="0" smtClean="0">
              <a:solidFill>
                <a:srgbClr val="3C3630"/>
              </a:solidFill>
              <a:ea typeface="楷体_GB2312" pitchFamily="49" charset="-122"/>
            </a:endParaRPr>
          </a:p>
          <a:p>
            <a:pPr algn="l" eaLnBrk="1" hangingPunct="1">
              <a:lnSpc>
                <a:spcPct val="110000"/>
              </a:lnSpc>
            </a:pPr>
            <a:r>
              <a:rPr lang="zh-CN" altLang="en-US" dirty="0" smtClean="0">
                <a:solidFill>
                  <a:srgbClr val="000099"/>
                </a:solidFill>
                <a:ea typeface="楷体_GB2312" pitchFamily="49" charset="-122"/>
              </a:rPr>
              <a:t>●</a:t>
            </a:r>
            <a:r>
              <a:rPr lang="zh-CN" altLang="en-US" dirty="0" smtClean="0">
                <a:solidFill>
                  <a:srgbClr val="000099"/>
                </a:solidFill>
                <a:latin typeface="楷体_GB2312" pitchFamily="49" charset="-122"/>
                <a:ea typeface="楷体_GB2312" pitchFamily="49" charset="-122"/>
              </a:rPr>
              <a:t>不同病程采集不同的标本</a:t>
            </a:r>
            <a:endParaRPr lang="en-US" altLang="zh-CN" dirty="0" smtClean="0">
              <a:solidFill>
                <a:srgbClr val="000099"/>
              </a:solidFill>
              <a:latin typeface="楷体_GB2312" pitchFamily="49" charset="-122"/>
              <a:ea typeface="楷体_GB2312" pitchFamily="49" charset="-122"/>
            </a:endParaRPr>
          </a:p>
          <a:p>
            <a:pPr algn="l" eaLnBrk="1" hangingPunct="1">
              <a:lnSpc>
                <a:spcPct val="110000"/>
              </a:lnSpc>
            </a:pPr>
            <a:r>
              <a:rPr lang="zh-CN" altLang="en-US" b="1" dirty="0" smtClean="0">
                <a:solidFill>
                  <a:srgbClr val="002060"/>
                </a:solidFill>
                <a:latin typeface="仿宋_GB2312" pitchFamily="49" charset="-122"/>
                <a:ea typeface="仿宋_GB2312" pitchFamily="49" charset="-122"/>
              </a:rPr>
              <a:t>伤寒病人：病程第</a:t>
            </a:r>
            <a:r>
              <a:rPr lang="en-US" altLang="zh-CN" b="1" dirty="0" smtClean="0">
                <a:solidFill>
                  <a:srgbClr val="002060"/>
                </a:solidFill>
                <a:latin typeface="仿宋_GB2312" pitchFamily="49" charset="-122"/>
                <a:ea typeface="仿宋_GB2312" pitchFamily="49" charset="-122"/>
              </a:rPr>
              <a:t>1-2</a:t>
            </a:r>
            <a:r>
              <a:rPr lang="zh-CN" altLang="en-US" b="1" dirty="0" smtClean="0">
                <a:solidFill>
                  <a:srgbClr val="002060"/>
                </a:solidFill>
                <a:latin typeface="仿宋_GB2312" pitchFamily="49" charset="-122"/>
                <a:ea typeface="仿宋_GB2312" pitchFamily="49" charset="-122"/>
              </a:rPr>
              <a:t>周取血液，第</a:t>
            </a:r>
            <a:r>
              <a:rPr lang="en-US" altLang="zh-CN" b="1" dirty="0" smtClean="0">
                <a:solidFill>
                  <a:srgbClr val="002060"/>
                </a:solidFill>
                <a:latin typeface="仿宋_GB2312" pitchFamily="49" charset="-122"/>
                <a:ea typeface="仿宋_GB2312" pitchFamily="49" charset="-122"/>
              </a:rPr>
              <a:t>2-3</a:t>
            </a:r>
            <a:r>
              <a:rPr lang="zh-CN" altLang="en-US" b="1" dirty="0" smtClean="0">
                <a:solidFill>
                  <a:srgbClr val="002060"/>
                </a:solidFill>
                <a:latin typeface="仿宋_GB2312" pitchFamily="49" charset="-122"/>
                <a:ea typeface="仿宋_GB2312" pitchFamily="49" charset="-122"/>
              </a:rPr>
              <a:t>周取粪便。</a:t>
            </a:r>
          </a:p>
          <a:p>
            <a:pPr algn="l" eaLnBrk="1" hangingPunct="1">
              <a:lnSpc>
                <a:spcPct val="120000"/>
              </a:lnSpc>
            </a:pPr>
            <a:endParaRPr lang="zh-CN" altLang="en-US" sz="2000" dirty="0" smtClean="0">
              <a:solidFill>
                <a:srgbClr val="3C3630"/>
              </a:solidFill>
              <a:ea typeface="楷体_GB2312" pitchFamily="49" charset="-122"/>
            </a:endParaRPr>
          </a:p>
          <a:p>
            <a:pPr algn="l"/>
            <a:endParaRPr lang="zh-CN"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000100" y="428604"/>
            <a:ext cx="7343772" cy="1470025"/>
          </a:xfrm>
        </p:spPr>
        <p:txBody>
          <a:bodyPr/>
          <a:lstStyle/>
          <a:p>
            <a:pPr algn="l"/>
            <a:r>
              <a:rPr lang="zh-CN" altLang="en-US" dirty="0" smtClean="0">
                <a:solidFill>
                  <a:schemeClr val="bg1"/>
                </a:solidFill>
                <a:latin typeface="+mj-ea"/>
              </a:rPr>
              <a:t>采样原则</a:t>
            </a:r>
            <a:endParaRPr lang="zh-CN" altLang="en-US" dirty="0">
              <a:solidFill>
                <a:schemeClr val="bg1"/>
              </a:solidFill>
              <a:latin typeface="+mj-ea"/>
            </a:endParaRPr>
          </a:p>
        </p:txBody>
      </p:sp>
      <p:sp>
        <p:nvSpPr>
          <p:cNvPr id="3" name="副标题 2"/>
          <p:cNvSpPr>
            <a:spLocks noGrp="1"/>
          </p:cNvSpPr>
          <p:nvPr>
            <p:ph type="subTitle" idx="1"/>
          </p:nvPr>
        </p:nvSpPr>
        <p:spPr>
          <a:xfrm>
            <a:off x="214282" y="1785926"/>
            <a:ext cx="8715436" cy="4286280"/>
          </a:xfrm>
        </p:spPr>
        <p:txBody>
          <a:bodyPr/>
          <a:lstStyle/>
          <a:p>
            <a:pPr algn="l" eaLnBrk="1" hangingPunct="1">
              <a:lnSpc>
                <a:spcPct val="110000"/>
              </a:lnSpc>
            </a:pPr>
            <a:r>
              <a:rPr lang="zh-CN" altLang="en-US" dirty="0" smtClean="0">
                <a:solidFill>
                  <a:srgbClr val="000099"/>
                </a:solidFill>
                <a:ea typeface="楷体_GB2312" pitchFamily="49" charset="-122"/>
              </a:rPr>
              <a:t>●</a:t>
            </a:r>
            <a:r>
              <a:rPr lang="zh-CN" altLang="en-US" sz="2800" dirty="0" smtClean="0">
                <a:solidFill>
                  <a:srgbClr val="000099"/>
                </a:solidFill>
                <a:ea typeface="楷体_GB2312" pitchFamily="49" charset="-122"/>
              </a:rPr>
              <a:t>保存</a:t>
            </a:r>
            <a:endParaRPr lang="en-US" altLang="zh-CN" sz="2800" dirty="0" smtClean="0">
              <a:solidFill>
                <a:srgbClr val="000099"/>
              </a:solidFill>
              <a:ea typeface="楷体_GB2312" pitchFamily="49" charset="-122"/>
            </a:endParaRPr>
          </a:p>
          <a:p>
            <a:pPr algn="l" eaLnBrk="1" hangingPunct="1">
              <a:lnSpc>
                <a:spcPct val="110000"/>
              </a:lnSpc>
            </a:pPr>
            <a:r>
              <a:rPr lang="en-US" altLang="zh-CN" sz="2600" b="1" dirty="0" smtClean="0">
                <a:solidFill>
                  <a:srgbClr val="002060"/>
                </a:solidFill>
                <a:latin typeface="仿宋_GB2312" pitchFamily="49" charset="-122"/>
                <a:ea typeface="仿宋_GB2312" pitchFamily="49" charset="-122"/>
              </a:rPr>
              <a:t>   1.</a:t>
            </a:r>
            <a:r>
              <a:rPr lang="zh-CN" altLang="en-US" sz="2600" b="1" dirty="0" smtClean="0">
                <a:solidFill>
                  <a:srgbClr val="002060"/>
                </a:solidFill>
                <a:latin typeface="仿宋_GB2312" pitchFamily="49" charset="-122"/>
                <a:ea typeface="仿宋_GB2312" pitchFamily="49" charset="-122"/>
              </a:rPr>
              <a:t>根据标本的来源和可能存在的病菌，选择各种相应的运送液、增菌液和培养基。</a:t>
            </a:r>
            <a:endParaRPr lang="en-US" altLang="zh-CN" sz="2600" b="1" dirty="0" smtClean="0">
              <a:solidFill>
                <a:srgbClr val="002060"/>
              </a:solidFill>
              <a:latin typeface="仿宋_GB2312" pitchFamily="49" charset="-122"/>
              <a:ea typeface="仿宋_GB2312" pitchFamily="49" charset="-122"/>
            </a:endParaRPr>
          </a:p>
          <a:p>
            <a:pPr algn="l" eaLnBrk="1" hangingPunct="1">
              <a:lnSpc>
                <a:spcPct val="110000"/>
              </a:lnSpc>
            </a:pPr>
            <a:r>
              <a:rPr lang="en-US" altLang="zh-CN" sz="2600" b="1" dirty="0" smtClean="0">
                <a:solidFill>
                  <a:srgbClr val="002060"/>
                </a:solidFill>
                <a:latin typeface="仿宋_GB2312" pitchFamily="49" charset="-122"/>
                <a:ea typeface="仿宋_GB2312" pitchFamily="49" charset="-122"/>
              </a:rPr>
              <a:t>   2.</a:t>
            </a:r>
            <a:r>
              <a:rPr lang="zh-CN" altLang="en-US" sz="2600" b="1" dirty="0" smtClean="0">
                <a:solidFill>
                  <a:srgbClr val="002060"/>
                </a:solidFill>
                <a:latin typeface="仿宋_GB2312" pitchFamily="49" charset="-122"/>
                <a:ea typeface="仿宋_GB2312" pitchFamily="49" charset="-122"/>
              </a:rPr>
              <a:t>原因未明：适量的无菌生理盐水或磷酸缓冲液中。</a:t>
            </a:r>
          </a:p>
          <a:p>
            <a:pPr algn="just" eaLnBrk="1" hangingPunct="1">
              <a:lnSpc>
                <a:spcPct val="110000"/>
              </a:lnSpc>
            </a:pPr>
            <a:r>
              <a:rPr lang="zh-CN" altLang="en-US" sz="2600" b="1" dirty="0" smtClean="0">
                <a:solidFill>
                  <a:srgbClr val="002060"/>
                </a:solidFill>
                <a:latin typeface="仿宋_GB2312" pitchFamily="49" charset="-122"/>
                <a:ea typeface="仿宋_GB2312" pitchFamily="49" charset="-122"/>
              </a:rPr>
              <a:t>   </a:t>
            </a:r>
            <a:r>
              <a:rPr lang="en-US" altLang="zh-CN" sz="2600" b="1" dirty="0" smtClean="0">
                <a:solidFill>
                  <a:srgbClr val="002060"/>
                </a:solidFill>
                <a:latin typeface="仿宋_GB2312" pitchFamily="49" charset="-122"/>
                <a:ea typeface="仿宋_GB2312" pitchFamily="49" charset="-122"/>
              </a:rPr>
              <a:t>3.</a:t>
            </a:r>
            <a:r>
              <a:rPr lang="zh-CN" altLang="en-US" sz="2600" b="1" dirty="0" smtClean="0">
                <a:solidFill>
                  <a:srgbClr val="002060"/>
                </a:solidFill>
                <a:latin typeface="仿宋_GB2312" pitchFamily="49" charset="-122"/>
                <a:ea typeface="仿宋_GB2312" pitchFamily="49" charset="-122"/>
              </a:rPr>
              <a:t>拭子、刮擦物和小块组织：少量运输液的螺口密封试管中。</a:t>
            </a:r>
            <a:endParaRPr lang="en-US" altLang="zh-CN" sz="2600" b="1" dirty="0" smtClean="0">
              <a:solidFill>
                <a:srgbClr val="002060"/>
              </a:solidFill>
              <a:latin typeface="仿宋_GB2312" pitchFamily="49" charset="-122"/>
              <a:ea typeface="仿宋_GB2312" pitchFamily="49" charset="-122"/>
            </a:endParaRPr>
          </a:p>
          <a:p>
            <a:pPr algn="just" eaLnBrk="1" hangingPunct="1"/>
            <a:r>
              <a:rPr lang="en-US" altLang="zh-CN" sz="2600" b="1" dirty="0" smtClean="0">
                <a:solidFill>
                  <a:srgbClr val="002060"/>
                </a:solidFill>
                <a:latin typeface="仿宋_GB2312" pitchFamily="49" charset="-122"/>
                <a:ea typeface="仿宋_GB2312" pitchFamily="49" charset="-122"/>
              </a:rPr>
              <a:t>   4.</a:t>
            </a:r>
            <a:r>
              <a:rPr lang="zh-CN" altLang="en-US" sz="2600" b="1" dirty="0" smtClean="0">
                <a:solidFill>
                  <a:srgbClr val="002060"/>
                </a:solidFill>
                <a:latin typeface="仿宋_GB2312" pitchFamily="49" charset="-122"/>
                <a:ea typeface="仿宋_GB2312" pitchFamily="49" charset="-122"/>
              </a:rPr>
              <a:t>液体标本、大块组织和粪便标本：无菌密闭容器内，可加入少量运送液或甘油缓冲盐水保存液。</a:t>
            </a:r>
            <a:endParaRPr lang="en-US" altLang="zh-CN" sz="2600" b="1" dirty="0" smtClean="0">
              <a:solidFill>
                <a:srgbClr val="002060"/>
              </a:solidFill>
              <a:latin typeface="仿宋_GB2312" pitchFamily="49" charset="-122"/>
              <a:ea typeface="仿宋_GB2312" pitchFamily="49" charset="-122"/>
            </a:endParaRPr>
          </a:p>
          <a:p>
            <a:pPr algn="just" eaLnBrk="1" hangingPunct="1">
              <a:lnSpc>
                <a:spcPct val="110000"/>
              </a:lnSpc>
            </a:pPr>
            <a:endParaRPr lang="zh-CN" altLang="en-US" sz="2000" b="1" dirty="0" smtClean="0">
              <a:solidFill>
                <a:srgbClr val="000099"/>
              </a:solidFill>
              <a:latin typeface="仿宋_GB2312" pitchFamily="49" charset="-122"/>
              <a:ea typeface="仿宋_GB2312" pitchFamily="49" charset="-122"/>
            </a:endParaRPr>
          </a:p>
          <a:p>
            <a:pPr algn="l" eaLnBrk="1" hangingPunct="1">
              <a:lnSpc>
                <a:spcPct val="120000"/>
              </a:lnSpc>
            </a:pPr>
            <a:endParaRPr lang="zh-CN" altLang="en-US" sz="2000" dirty="0" smtClean="0">
              <a:solidFill>
                <a:srgbClr val="3C3630"/>
              </a:solidFill>
              <a:ea typeface="楷体_GB2312" pitchFamily="49" charset="-122"/>
            </a:endParaRPr>
          </a:p>
          <a:p>
            <a:pPr algn="l"/>
            <a:endParaRPr lang="zh-CN"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000100" y="428604"/>
            <a:ext cx="7343772" cy="1470025"/>
          </a:xfrm>
        </p:spPr>
        <p:txBody>
          <a:bodyPr/>
          <a:lstStyle/>
          <a:p>
            <a:pPr algn="l"/>
            <a:r>
              <a:rPr lang="zh-CN" altLang="en-US" dirty="0" smtClean="0">
                <a:solidFill>
                  <a:schemeClr val="bg1"/>
                </a:solidFill>
                <a:latin typeface="+mj-ea"/>
              </a:rPr>
              <a:t>采集标本的技术要求</a:t>
            </a:r>
            <a:endParaRPr lang="zh-CN" altLang="en-US" dirty="0">
              <a:solidFill>
                <a:schemeClr val="bg1"/>
              </a:solidFill>
              <a:latin typeface="+mj-ea"/>
            </a:endParaRPr>
          </a:p>
        </p:txBody>
      </p:sp>
      <p:sp>
        <p:nvSpPr>
          <p:cNvPr id="3" name="副标题 2"/>
          <p:cNvSpPr>
            <a:spLocks noGrp="1"/>
          </p:cNvSpPr>
          <p:nvPr>
            <p:ph type="subTitle" idx="1"/>
          </p:nvPr>
        </p:nvSpPr>
        <p:spPr>
          <a:xfrm>
            <a:off x="285720" y="2214554"/>
            <a:ext cx="8572560" cy="3857652"/>
          </a:xfrm>
        </p:spPr>
        <p:txBody>
          <a:bodyPr/>
          <a:lstStyle/>
          <a:p>
            <a:pPr algn="l" eaLnBrk="1" hangingPunct="1">
              <a:lnSpc>
                <a:spcPct val="150000"/>
              </a:lnSpc>
              <a:defRPr/>
            </a:pPr>
            <a:r>
              <a:rPr lang="en-US" altLang="zh-CN" sz="2000" b="1" dirty="0" smtClean="0">
                <a:latin typeface="+mj-ea"/>
                <a:ea typeface="+mj-ea"/>
              </a:rPr>
              <a:t>1.</a:t>
            </a:r>
            <a:r>
              <a:rPr lang="zh-CN" altLang="en-US" b="1" dirty="0" smtClean="0">
                <a:latin typeface="+mj-ea"/>
                <a:ea typeface="+mj-ea"/>
              </a:rPr>
              <a:t>实验室检测是现代医学中确定疾病状况的“金标准”；</a:t>
            </a:r>
          </a:p>
          <a:p>
            <a:pPr algn="l" eaLnBrk="1" hangingPunct="1">
              <a:lnSpc>
                <a:spcPct val="150000"/>
              </a:lnSpc>
              <a:defRPr/>
            </a:pPr>
            <a:r>
              <a:rPr lang="en-US" altLang="zh-CN" b="1" dirty="0" smtClean="0">
                <a:latin typeface="+mj-ea"/>
                <a:ea typeface="+mj-ea"/>
              </a:rPr>
              <a:t>2.</a:t>
            </a:r>
            <a:r>
              <a:rPr lang="zh-CN" altLang="en-US" b="1" dirty="0" smtClean="0">
                <a:latin typeface="+mj-ea"/>
                <a:ea typeface="+mj-ea"/>
              </a:rPr>
              <a:t>传染病事件的确认离不开实验室检测，实验结果的准确与有效性除有赖于实验方法、试剂、人员操作水平等因素外，</a:t>
            </a:r>
            <a:r>
              <a:rPr lang="zh-CN" altLang="en-US" b="1" u="sng" dirty="0" smtClean="0">
                <a:effectLst>
                  <a:outerShdw blurRad="38100" dist="38100" dir="2700000" algn="tl">
                    <a:srgbClr val="C0C0C0"/>
                  </a:outerShdw>
                </a:effectLst>
                <a:latin typeface="+mj-ea"/>
                <a:ea typeface="+mj-ea"/>
              </a:rPr>
              <a:t>它一开始便受到样品采集与样品保存、运送等管理因素的影响。因此，规范样品采样与管理是质量控制工作中至关重要的一环。</a:t>
            </a:r>
          </a:p>
          <a:p>
            <a:pPr algn="l" eaLnBrk="1" hangingPunct="1">
              <a:lnSpc>
                <a:spcPct val="150000"/>
              </a:lnSpc>
              <a:defRPr/>
            </a:pPr>
            <a:r>
              <a:rPr lang="en-US" altLang="zh-CN" b="1" dirty="0" smtClean="0">
                <a:effectLst>
                  <a:outerShdw blurRad="38100" dist="38100" dir="2700000" algn="tl">
                    <a:srgbClr val="C0C0C0"/>
                  </a:outerShdw>
                </a:effectLst>
                <a:latin typeface="+mj-ea"/>
                <a:ea typeface="+mj-ea"/>
              </a:rPr>
              <a:t>3.</a:t>
            </a:r>
            <a:r>
              <a:rPr lang="zh-CN" altLang="en-US" b="1" dirty="0" smtClean="0">
                <a:latin typeface="+mj-ea"/>
                <a:ea typeface="+mj-ea"/>
              </a:rPr>
              <a:t>根据规范的内容，疾病控制类标本采集应服从以下几项要求：</a:t>
            </a:r>
            <a:endParaRPr lang="zh-CN" altLang="en-US" b="1" u="sng" dirty="0" smtClean="0">
              <a:effectLst>
                <a:outerShdw blurRad="38100" dist="38100" dir="2700000" algn="tl">
                  <a:srgbClr val="C0C0C0"/>
                </a:outerShdw>
              </a:effectLst>
              <a:latin typeface="+mj-ea"/>
              <a:ea typeface="+mj-ea"/>
            </a:endParaRPr>
          </a:p>
          <a:p>
            <a:pPr algn="l" eaLnBrk="1" hangingPunct="1">
              <a:lnSpc>
                <a:spcPct val="110000"/>
              </a:lnSpc>
            </a:pPr>
            <a:endParaRPr lang="zh-CN" altLang="en-US" b="1" dirty="0" smtClean="0">
              <a:solidFill>
                <a:srgbClr val="000099"/>
              </a:solidFill>
              <a:latin typeface="仿宋_GB2312" pitchFamily="49" charset="-122"/>
              <a:ea typeface="仿宋_GB2312" pitchFamily="49" charset="-122"/>
            </a:endParaRPr>
          </a:p>
          <a:p>
            <a:pPr algn="l" eaLnBrk="1" hangingPunct="1">
              <a:lnSpc>
                <a:spcPct val="120000"/>
              </a:lnSpc>
            </a:pPr>
            <a:endParaRPr lang="zh-CN" altLang="en-US" sz="2000" dirty="0" smtClean="0">
              <a:solidFill>
                <a:srgbClr val="3C3630"/>
              </a:solidFill>
              <a:ea typeface="楷体_GB2312" pitchFamily="49" charset="-122"/>
            </a:endParaRPr>
          </a:p>
          <a:p>
            <a:pPr algn="l"/>
            <a:endParaRPr lang="zh-CN"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000100" y="428604"/>
            <a:ext cx="7343772" cy="1470025"/>
          </a:xfrm>
        </p:spPr>
        <p:txBody>
          <a:bodyPr/>
          <a:lstStyle/>
          <a:p>
            <a:pPr algn="l"/>
            <a:r>
              <a:rPr lang="zh-CN" altLang="en-US" dirty="0" smtClean="0">
                <a:solidFill>
                  <a:schemeClr val="bg1"/>
                </a:solidFill>
                <a:latin typeface="+mj-ea"/>
              </a:rPr>
              <a:t>采集标本的技术要求</a:t>
            </a:r>
            <a:endParaRPr lang="zh-CN" altLang="en-US" dirty="0">
              <a:solidFill>
                <a:schemeClr val="bg1"/>
              </a:solidFill>
              <a:latin typeface="+mj-ea"/>
            </a:endParaRPr>
          </a:p>
        </p:txBody>
      </p:sp>
      <p:sp>
        <p:nvSpPr>
          <p:cNvPr id="3" name="副标题 2"/>
          <p:cNvSpPr>
            <a:spLocks noGrp="1"/>
          </p:cNvSpPr>
          <p:nvPr>
            <p:ph type="subTitle" idx="1"/>
          </p:nvPr>
        </p:nvSpPr>
        <p:spPr>
          <a:xfrm>
            <a:off x="214282" y="1714488"/>
            <a:ext cx="8715436" cy="4357718"/>
          </a:xfrm>
        </p:spPr>
        <p:txBody>
          <a:bodyPr/>
          <a:lstStyle/>
          <a:p>
            <a:pPr algn="l" eaLnBrk="1" hangingPunct="1">
              <a:lnSpc>
                <a:spcPct val="150000"/>
              </a:lnSpc>
            </a:pPr>
            <a:r>
              <a:rPr lang="en-US" altLang="zh-CN" sz="2000" b="1" dirty="0" smtClean="0">
                <a:latin typeface="仿宋_GB2312" pitchFamily="49" charset="-122"/>
                <a:ea typeface="仿宋_GB2312" pitchFamily="49" charset="-122"/>
              </a:rPr>
              <a:t>1.</a:t>
            </a:r>
            <a:r>
              <a:rPr lang="zh-CN" altLang="en-US" sz="2000" b="1" dirty="0" smtClean="0">
                <a:latin typeface="仿宋_GB2312" pitchFamily="49" charset="-122"/>
                <a:ea typeface="仿宋_GB2312" pitchFamily="49" charset="-122"/>
              </a:rPr>
              <a:t>检测项目</a:t>
            </a:r>
            <a:r>
              <a:rPr lang="en-US" altLang="zh-CN" sz="2000" b="1" dirty="0" smtClean="0">
                <a:latin typeface="仿宋_GB2312" pitchFamily="49" charset="-122"/>
                <a:ea typeface="仿宋_GB2312" pitchFamily="49" charset="-122"/>
              </a:rPr>
              <a:t>:</a:t>
            </a:r>
            <a:r>
              <a:rPr lang="zh-CN" altLang="en-US" sz="2000" b="1" dirty="0" smtClean="0">
                <a:latin typeface="仿宋_GB2312" pitchFamily="49" charset="-122"/>
                <a:ea typeface="仿宋_GB2312" pitchFamily="49" charset="-122"/>
              </a:rPr>
              <a:t>临床及流行病学特征确定。</a:t>
            </a:r>
          </a:p>
          <a:p>
            <a:pPr algn="l" eaLnBrk="1" hangingPunct="1">
              <a:lnSpc>
                <a:spcPct val="150000"/>
              </a:lnSpc>
            </a:pPr>
            <a:r>
              <a:rPr lang="en-US" altLang="zh-CN" sz="2000" b="1" dirty="0" smtClean="0">
                <a:latin typeface="仿宋_GB2312" pitchFamily="49" charset="-122"/>
                <a:ea typeface="仿宋_GB2312" pitchFamily="49" charset="-122"/>
              </a:rPr>
              <a:t>2.</a:t>
            </a:r>
            <a:r>
              <a:rPr lang="zh-CN" altLang="en-US" sz="2000" b="1" dirty="0" smtClean="0">
                <a:latin typeface="仿宋_GB2312" pitchFamily="49" charset="-122"/>
                <a:ea typeface="仿宋_GB2312" pitchFamily="49" charset="-122"/>
              </a:rPr>
              <a:t>样品的范围及部位</a:t>
            </a:r>
            <a:r>
              <a:rPr lang="en-US" altLang="zh-CN" sz="2000" b="1" dirty="0" smtClean="0">
                <a:latin typeface="仿宋_GB2312" pitchFamily="49" charset="-122"/>
                <a:ea typeface="仿宋_GB2312" pitchFamily="49" charset="-122"/>
              </a:rPr>
              <a:t>:</a:t>
            </a:r>
            <a:r>
              <a:rPr lang="zh-CN" altLang="en-US" sz="2000" b="1" dirty="0" smtClean="0">
                <a:latin typeface="仿宋_GB2312" pitchFamily="49" charset="-122"/>
                <a:ea typeface="仿宋_GB2312" pitchFamily="49" charset="-122"/>
              </a:rPr>
              <a:t>检测目的、临床体征、流行病学特征确定；如血、尿、粪等，部位如咽后壁、咽部假膜等。</a:t>
            </a:r>
          </a:p>
          <a:p>
            <a:pPr algn="l" eaLnBrk="1" hangingPunct="1">
              <a:lnSpc>
                <a:spcPct val="150000"/>
              </a:lnSpc>
            </a:pPr>
            <a:r>
              <a:rPr lang="en-US" altLang="zh-CN" sz="2000" b="1" dirty="0" smtClean="0">
                <a:latin typeface="仿宋_GB2312" pitchFamily="49" charset="-122"/>
                <a:ea typeface="仿宋_GB2312" pitchFamily="49" charset="-122"/>
              </a:rPr>
              <a:t>3.</a:t>
            </a:r>
            <a:r>
              <a:rPr lang="zh-CN" altLang="en-US" sz="2000" b="1" dirty="0" smtClean="0">
                <a:latin typeface="仿宋_GB2312" pitchFamily="49" charset="-122"/>
                <a:ea typeface="仿宋_GB2312" pitchFamily="49" charset="-122"/>
              </a:rPr>
              <a:t>最佳的样品以及最佳的检测方法</a:t>
            </a:r>
            <a:r>
              <a:rPr lang="en-US" altLang="zh-CN" sz="2000" b="1" dirty="0" smtClean="0">
                <a:latin typeface="仿宋_GB2312" pitchFamily="49" charset="-122"/>
                <a:ea typeface="仿宋_GB2312" pitchFamily="49" charset="-122"/>
              </a:rPr>
              <a:t>:</a:t>
            </a:r>
            <a:r>
              <a:rPr lang="zh-CN" altLang="en-US" sz="2000" b="1" dirty="0" smtClean="0">
                <a:latin typeface="仿宋_GB2312" pitchFamily="49" charset="-122"/>
                <a:ea typeface="仿宋_GB2312" pitchFamily="49" charset="-122"/>
              </a:rPr>
              <a:t>病程</a:t>
            </a:r>
            <a:r>
              <a:rPr lang="en-US" altLang="zh-CN" sz="2000" b="1" dirty="0" smtClean="0">
                <a:latin typeface="仿宋_GB2312" pitchFamily="49" charset="-122"/>
                <a:ea typeface="仿宋_GB2312" pitchFamily="49" charset="-122"/>
              </a:rPr>
              <a:t>/</a:t>
            </a:r>
            <a:r>
              <a:rPr lang="zh-CN" altLang="en-US" sz="2000" b="1" dirty="0" smtClean="0">
                <a:latin typeface="仿宋_GB2312" pitchFamily="49" charset="-122"/>
                <a:ea typeface="仿宋_GB2312" pitchFamily="49" charset="-122"/>
              </a:rPr>
              <a:t>疫情的进展情况确定</a:t>
            </a:r>
            <a:endParaRPr lang="en-US" altLang="zh-CN" sz="2000" b="1" dirty="0" smtClean="0">
              <a:latin typeface="仿宋_GB2312" pitchFamily="49" charset="-122"/>
              <a:ea typeface="仿宋_GB2312" pitchFamily="49" charset="-122"/>
            </a:endParaRPr>
          </a:p>
          <a:p>
            <a:pPr algn="l" eaLnBrk="1" hangingPunct="1">
              <a:lnSpc>
                <a:spcPct val="150000"/>
              </a:lnSpc>
            </a:pPr>
            <a:r>
              <a:rPr lang="en-US" altLang="zh-CN" sz="2000" b="1" dirty="0" smtClean="0">
                <a:latin typeface="仿宋_GB2312" pitchFamily="49" charset="-122"/>
                <a:ea typeface="仿宋_GB2312" pitchFamily="49" charset="-122"/>
              </a:rPr>
              <a:t>4.</a:t>
            </a:r>
            <a:r>
              <a:rPr lang="zh-CN" altLang="en-US" sz="2000" b="1" dirty="0" smtClean="0">
                <a:latin typeface="仿宋_GB2312" pitchFamily="49" charset="-122"/>
                <a:ea typeface="仿宋_GB2312" pitchFamily="49" charset="-122"/>
              </a:rPr>
              <a:t>采样条件、方法、取材量及保存与运送</a:t>
            </a:r>
            <a:r>
              <a:rPr lang="en-US" altLang="zh-CN" sz="2000" b="1" dirty="0" smtClean="0">
                <a:latin typeface="仿宋_GB2312" pitchFamily="49" charset="-122"/>
                <a:ea typeface="仿宋_GB2312" pitchFamily="49" charset="-122"/>
              </a:rPr>
              <a:t>:</a:t>
            </a:r>
            <a:r>
              <a:rPr lang="zh-CN" altLang="en-US" sz="2000" b="1" dirty="0" smtClean="0">
                <a:latin typeface="仿宋_GB2312" pitchFamily="49" charset="-122"/>
                <a:ea typeface="仿宋_GB2312" pitchFamily="49" charset="-122"/>
              </a:rPr>
              <a:t>样品种类与检测方法确定；有时同一样品因检测目的不同，其采样条件也不一样。</a:t>
            </a:r>
          </a:p>
          <a:p>
            <a:pPr algn="l" eaLnBrk="1" hangingPunct="1">
              <a:lnSpc>
                <a:spcPct val="150000"/>
              </a:lnSpc>
            </a:pPr>
            <a:r>
              <a:rPr lang="en-US" altLang="zh-CN" sz="2000" b="1" dirty="0" smtClean="0">
                <a:latin typeface="仿宋_GB2312" pitchFamily="49" charset="-122"/>
                <a:ea typeface="仿宋_GB2312" pitchFamily="49" charset="-122"/>
              </a:rPr>
              <a:t>5.</a:t>
            </a:r>
            <a:r>
              <a:rPr lang="zh-CN" altLang="en-US" sz="2000" b="1" dirty="0" smtClean="0">
                <a:latin typeface="仿宋_GB2312" pitchFamily="49" charset="-122"/>
                <a:ea typeface="仿宋_GB2312" pitchFamily="49" charset="-122"/>
              </a:rPr>
              <a:t>菌操作是微生物检验的最基本要求。因此，标本采集应由经过专业培训的业务人员负责，不允许由患者采集</a:t>
            </a:r>
            <a:r>
              <a:rPr lang="zh-CN" altLang="en-US" sz="2000" b="1" dirty="0" smtClean="0">
                <a:latin typeface="宋体" charset="-122"/>
              </a:rPr>
              <a:t>。</a:t>
            </a:r>
            <a:endParaRPr lang="zh-CN" altLang="en-US" sz="2000" b="1" dirty="0" smtClean="0">
              <a:solidFill>
                <a:srgbClr val="FFFF99"/>
              </a:solidFill>
              <a:latin typeface="宋体" charset="-122"/>
            </a:endParaRPr>
          </a:p>
          <a:p>
            <a:pPr algn="l" eaLnBrk="1" hangingPunct="1">
              <a:lnSpc>
                <a:spcPct val="110000"/>
              </a:lnSpc>
            </a:pPr>
            <a:endParaRPr lang="zh-CN" altLang="en-US" sz="2000" b="1" dirty="0" smtClean="0">
              <a:solidFill>
                <a:srgbClr val="000099"/>
              </a:solidFill>
              <a:latin typeface="仿宋_GB2312" pitchFamily="49" charset="-122"/>
              <a:ea typeface="仿宋_GB2312" pitchFamily="49" charset="-122"/>
            </a:endParaRPr>
          </a:p>
          <a:p>
            <a:pPr algn="l" eaLnBrk="1" hangingPunct="1">
              <a:lnSpc>
                <a:spcPct val="120000"/>
              </a:lnSpc>
            </a:pPr>
            <a:endParaRPr lang="zh-CN" altLang="en-US" sz="2000" dirty="0" smtClean="0">
              <a:solidFill>
                <a:srgbClr val="3C3630"/>
              </a:solidFill>
              <a:ea typeface="楷体_GB2312" pitchFamily="49" charset="-122"/>
            </a:endParaRPr>
          </a:p>
          <a:p>
            <a:pPr algn="l"/>
            <a:endParaRPr lang="zh-CN"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000100" y="428604"/>
            <a:ext cx="7343772" cy="1470025"/>
          </a:xfrm>
        </p:spPr>
        <p:txBody>
          <a:bodyPr/>
          <a:lstStyle/>
          <a:p>
            <a:pPr algn="l"/>
            <a:r>
              <a:rPr lang="zh-CN" altLang="en-US" dirty="0" smtClean="0">
                <a:ea typeface="华文隶书" pitchFamily="2" charset="-122"/>
              </a:rPr>
              <a:t>四、采样方法</a:t>
            </a:r>
            <a:endParaRPr lang="zh-CN" altLang="en-US" dirty="0">
              <a:solidFill>
                <a:schemeClr val="bg1"/>
              </a:solidFill>
              <a:latin typeface="+mj-ea"/>
            </a:endParaRPr>
          </a:p>
        </p:txBody>
      </p:sp>
      <p:sp>
        <p:nvSpPr>
          <p:cNvPr id="3" name="副标题 2"/>
          <p:cNvSpPr>
            <a:spLocks noGrp="1"/>
          </p:cNvSpPr>
          <p:nvPr>
            <p:ph type="subTitle" idx="1"/>
          </p:nvPr>
        </p:nvSpPr>
        <p:spPr>
          <a:xfrm>
            <a:off x="214282" y="1714488"/>
            <a:ext cx="8715436" cy="4357718"/>
          </a:xfrm>
        </p:spPr>
        <p:txBody>
          <a:bodyPr/>
          <a:lstStyle/>
          <a:p>
            <a:pPr algn="l" eaLnBrk="1" hangingPunct="1">
              <a:lnSpc>
                <a:spcPct val="120000"/>
              </a:lnSpc>
            </a:pPr>
            <a:r>
              <a:rPr lang="zh-CN" altLang="en-US" sz="2800" dirty="0" smtClean="0">
                <a:solidFill>
                  <a:srgbClr val="FF0000"/>
                </a:solidFill>
                <a:latin typeface="+mj-ea"/>
                <a:ea typeface="+mj-ea"/>
              </a:rPr>
              <a:t>咽拭子和鼻咽拭子</a:t>
            </a:r>
            <a:endParaRPr lang="zh-CN" altLang="en-US" sz="2800" dirty="0" smtClean="0">
              <a:solidFill>
                <a:srgbClr val="3C3630"/>
              </a:solidFill>
              <a:latin typeface="+mj-ea"/>
              <a:ea typeface="+mj-ea"/>
            </a:endParaRPr>
          </a:p>
          <a:p>
            <a:pPr algn="just" eaLnBrk="1" hangingPunct="1">
              <a:lnSpc>
                <a:spcPct val="120000"/>
              </a:lnSpc>
              <a:buClr>
                <a:schemeClr val="tx2"/>
              </a:buClr>
              <a:buFont typeface="Wingdings" pitchFamily="2" charset="2"/>
              <a:buChar char="Ø"/>
            </a:pPr>
            <a:r>
              <a:rPr lang="zh-CN" altLang="en-US" b="1" dirty="0" smtClean="0">
                <a:solidFill>
                  <a:srgbClr val="990000"/>
                </a:solidFill>
                <a:ea typeface="楷体_GB2312" pitchFamily="49" charset="-122"/>
              </a:rPr>
              <a:t>鼻咽拭子</a:t>
            </a:r>
            <a:r>
              <a:rPr lang="zh-CN" altLang="en-US" dirty="0" smtClean="0">
                <a:ea typeface="楷体_GB2312" pitchFamily="49" charset="-122"/>
              </a:rPr>
              <a:t>是将棉签平行于上颚插入鼻孔，保持几秒钟以吸收分泌物。</a:t>
            </a:r>
          </a:p>
          <a:p>
            <a:pPr algn="just" eaLnBrk="1" hangingPunct="1">
              <a:lnSpc>
                <a:spcPct val="120000"/>
              </a:lnSpc>
              <a:buClr>
                <a:schemeClr val="tx2"/>
              </a:buClr>
              <a:buFont typeface="Wingdings" pitchFamily="2" charset="2"/>
              <a:buChar char="Ø"/>
            </a:pPr>
            <a:r>
              <a:rPr lang="zh-CN" altLang="en-US" b="1" dirty="0" smtClean="0">
                <a:solidFill>
                  <a:srgbClr val="990000"/>
                </a:solidFill>
                <a:ea typeface="楷体_GB2312" pitchFamily="49" charset="-122"/>
              </a:rPr>
              <a:t>咽拭子</a:t>
            </a:r>
            <a:r>
              <a:rPr lang="zh-CN" altLang="en-US" dirty="0" smtClean="0">
                <a:ea typeface="楷体_GB2312" pitchFamily="49" charset="-122"/>
              </a:rPr>
              <a:t>采集是用棉签适度用力擦拭双侧扁桃体和咽后壁部位，应避免触及舌部。</a:t>
            </a:r>
          </a:p>
          <a:p>
            <a:pPr algn="just" eaLnBrk="1" hangingPunct="1">
              <a:lnSpc>
                <a:spcPct val="120000"/>
              </a:lnSpc>
              <a:buFont typeface="Wingdings" pitchFamily="2" charset="2"/>
              <a:buChar char="v"/>
            </a:pPr>
            <a:r>
              <a:rPr lang="zh-CN" altLang="en-US" dirty="0" smtClean="0">
                <a:ea typeface="楷体_GB2312" pitchFamily="49" charset="-122"/>
              </a:rPr>
              <a:t>采完后迅速将拭子放到有旋转盖的并装有保存液（或增菌液）的螺口塑料冻存管或试管中，在靠近顶端处折断棉签杆，盖上管盖</a:t>
            </a:r>
            <a:r>
              <a:rPr lang="zh-CN" altLang="en-US" sz="2000" dirty="0" smtClean="0">
                <a:ea typeface="楷体_GB2312" pitchFamily="49" charset="-122"/>
              </a:rPr>
              <a:t>。</a:t>
            </a:r>
          </a:p>
          <a:p>
            <a:pPr algn="l"/>
            <a:endParaRPr lang="zh-CN"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000100" y="428604"/>
            <a:ext cx="7343772" cy="1470025"/>
          </a:xfrm>
        </p:spPr>
        <p:txBody>
          <a:bodyPr/>
          <a:lstStyle/>
          <a:p>
            <a:pPr algn="l"/>
            <a:r>
              <a:rPr lang="zh-CN" altLang="en-US" dirty="0" smtClean="0">
                <a:solidFill>
                  <a:srgbClr val="FF0000"/>
                </a:solidFill>
                <a:latin typeface="华文隶书" pitchFamily="2" charset="-122"/>
                <a:ea typeface="华文隶书" pitchFamily="2" charset="-122"/>
              </a:rPr>
              <a:t>咽、鼻拭子</a:t>
            </a:r>
            <a:endParaRPr lang="zh-CN" altLang="en-US" dirty="0">
              <a:solidFill>
                <a:schemeClr val="bg1"/>
              </a:solidFill>
              <a:latin typeface="+mj-ea"/>
            </a:endParaRPr>
          </a:p>
        </p:txBody>
      </p:sp>
      <p:graphicFrame>
        <p:nvGraphicFramePr>
          <p:cNvPr id="4" name="Group 36"/>
          <p:cNvGraphicFramePr>
            <a:graphicFrameLocks/>
          </p:cNvGraphicFramePr>
          <p:nvPr/>
        </p:nvGraphicFramePr>
        <p:xfrm>
          <a:off x="214282" y="1785926"/>
          <a:ext cx="8715436" cy="4213609"/>
        </p:xfrm>
        <a:graphic>
          <a:graphicData uri="http://schemas.openxmlformats.org/drawingml/2006/table">
            <a:tbl>
              <a:tblPr/>
              <a:tblGrid>
                <a:gridCol w="1602920"/>
                <a:gridCol w="7112516"/>
              </a:tblGrid>
              <a:tr h="441112">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zh-CN" altLang="en-US" sz="2000" b="1" i="0" u="none" strike="noStrike" cap="none" normalizeH="0" baseline="0" dirty="0" smtClean="0">
                          <a:ln>
                            <a:noFill/>
                          </a:ln>
                          <a:solidFill>
                            <a:srgbClr val="D60093"/>
                          </a:solidFill>
                          <a:effectLst/>
                          <a:latin typeface="宋体" pitchFamily="2" charset="-122"/>
                          <a:ea typeface="宋体" pitchFamily="2" charset="-122"/>
                        </a:rPr>
                        <a:t>采集时间</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zh-CN" altLang="en-US" sz="1800" b="1" i="0" u="none" strike="noStrike" cap="none" normalizeH="0" baseline="0" dirty="0" smtClean="0">
                          <a:ln>
                            <a:noFill/>
                          </a:ln>
                          <a:solidFill>
                            <a:schemeClr val="tx1"/>
                          </a:solidFill>
                          <a:effectLst/>
                          <a:latin typeface="宋体" pitchFamily="2" charset="-122"/>
                          <a:ea typeface="宋体" pitchFamily="2" charset="-122"/>
                        </a:rPr>
                        <a:t>咽、鼻拭子应在发病的头</a:t>
                      </a:r>
                      <a:r>
                        <a:rPr kumimoji="0" lang="en-US" altLang="zh-CN" sz="1800" b="1" i="0" u="none" strike="noStrike" cap="none" normalizeH="0" baseline="0" dirty="0" smtClean="0">
                          <a:ln>
                            <a:noFill/>
                          </a:ln>
                          <a:solidFill>
                            <a:schemeClr val="tx1"/>
                          </a:solidFill>
                          <a:effectLst/>
                          <a:latin typeface="宋体" pitchFamily="2" charset="-122"/>
                          <a:ea typeface="宋体" pitchFamily="2" charset="-122"/>
                        </a:rPr>
                        <a:t>3</a:t>
                      </a:r>
                      <a:r>
                        <a:rPr kumimoji="0" lang="zh-CN" altLang="en-US" sz="1800" b="1" i="0" u="none" strike="noStrike" cap="none" normalizeH="0" baseline="0" dirty="0" smtClean="0">
                          <a:ln>
                            <a:noFill/>
                          </a:ln>
                          <a:solidFill>
                            <a:schemeClr val="tx1"/>
                          </a:solidFill>
                          <a:effectLst/>
                          <a:latin typeface="宋体" pitchFamily="2" charset="-122"/>
                          <a:ea typeface="宋体" pitchFamily="2" charset="-122"/>
                        </a:rPr>
                        <a:t>天采集。</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1112">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zh-CN" altLang="en-US" sz="2000" b="1" i="0" u="none" strike="noStrike" cap="none" normalizeH="0" baseline="0" smtClean="0">
                          <a:ln>
                            <a:noFill/>
                          </a:ln>
                          <a:solidFill>
                            <a:srgbClr val="D60093"/>
                          </a:solidFill>
                          <a:effectLst/>
                          <a:latin typeface="宋体" pitchFamily="2" charset="-122"/>
                          <a:ea typeface="宋体" pitchFamily="2" charset="-122"/>
                        </a:rPr>
                        <a:t>保存器械</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altLang="zh-CN" sz="1800" b="1" i="0" u="none" strike="noStrike" cap="none" normalizeH="0" baseline="0" dirty="0" smtClean="0">
                          <a:ln>
                            <a:noFill/>
                          </a:ln>
                          <a:solidFill>
                            <a:schemeClr val="tx1"/>
                          </a:solidFill>
                          <a:effectLst/>
                          <a:latin typeface="宋体" pitchFamily="2" charset="-122"/>
                          <a:ea typeface="宋体" pitchFamily="2" charset="-122"/>
                        </a:rPr>
                        <a:t>15 ml</a:t>
                      </a:r>
                      <a:r>
                        <a:rPr kumimoji="0" lang="zh-CN" altLang="en-US" sz="1800" b="1" i="0" u="none" strike="noStrike" cap="none" normalizeH="0" baseline="0" dirty="0" smtClean="0">
                          <a:ln>
                            <a:noFill/>
                          </a:ln>
                          <a:solidFill>
                            <a:schemeClr val="tx1"/>
                          </a:solidFill>
                          <a:effectLst/>
                          <a:latin typeface="宋体" pitchFamily="2" charset="-122"/>
                          <a:ea typeface="宋体" pitchFamily="2" charset="-122"/>
                        </a:rPr>
                        <a:t>螺口塑料管。</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2565">
                <a:tc rowSpan="2">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zh-CN" altLang="en-US" sz="2000" b="1" i="0" u="none" strike="noStrike" cap="none" normalizeH="0" baseline="0" dirty="0" smtClean="0">
                          <a:ln>
                            <a:noFill/>
                          </a:ln>
                          <a:solidFill>
                            <a:srgbClr val="D60093"/>
                          </a:solidFill>
                          <a:effectLst/>
                          <a:latin typeface="宋体" pitchFamily="2" charset="-122"/>
                          <a:ea typeface="宋体" pitchFamily="2" charset="-122"/>
                        </a:rPr>
                        <a:t>采集方法</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zh-CN" altLang="en-US" sz="1800" b="1" i="0" u="none" strike="noStrike" cap="none" normalizeH="0" baseline="0" smtClean="0">
                          <a:ln>
                            <a:noFill/>
                          </a:ln>
                          <a:solidFill>
                            <a:srgbClr val="D787AF"/>
                          </a:solidFill>
                          <a:effectLst/>
                          <a:latin typeface="宋体" pitchFamily="2" charset="-122"/>
                          <a:ea typeface="宋体" pitchFamily="2" charset="-122"/>
                        </a:rPr>
                        <a:t>咽拭子</a:t>
                      </a:r>
                      <a:r>
                        <a:rPr kumimoji="0" lang="zh-CN" altLang="en-US" sz="1800" b="1" i="0" u="none" strike="noStrike" cap="none" normalizeH="0" baseline="0" smtClean="0">
                          <a:ln>
                            <a:noFill/>
                          </a:ln>
                          <a:solidFill>
                            <a:schemeClr val="tx1"/>
                          </a:solidFill>
                          <a:effectLst/>
                          <a:latin typeface="宋体" pitchFamily="2" charset="-122"/>
                          <a:ea typeface="宋体" pitchFamily="2" charset="-122"/>
                        </a:rPr>
                        <a:t>采集是用棉签适度用力擦拭双侧咽后壁部位，应避免触及舌部。</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2571">
                <a:tc vMerge="1">
                  <a:txBody>
                    <a:bodyPr/>
                    <a:lstStyle/>
                    <a:p>
                      <a:endParaRPr lang="zh-CN" altLang="en-US"/>
                    </a:p>
                  </a:txBody>
                  <a:tcPr/>
                </a:tc>
                <a:tc>
                  <a:txBody>
                    <a:bodyPr/>
                    <a:lstStyle/>
                    <a:p>
                      <a:pPr marL="0" marR="0" lvl="0" indent="0" algn="l" defTabSz="914400" rtl="0" eaLnBrk="1" fontAlgn="base" latinLnBrk="0" hangingPunct="1">
                        <a:lnSpc>
                          <a:spcPct val="110000"/>
                        </a:lnSpc>
                        <a:spcBef>
                          <a:spcPct val="20000"/>
                        </a:spcBef>
                        <a:spcAft>
                          <a:spcPct val="0"/>
                        </a:spcAft>
                        <a:buClr>
                          <a:schemeClr val="tx1"/>
                        </a:buClr>
                        <a:buSzPct val="75000"/>
                        <a:buFont typeface="Wingdings" pitchFamily="2" charset="2"/>
                        <a:buNone/>
                        <a:tabLst/>
                      </a:pPr>
                      <a:r>
                        <a:rPr kumimoji="0" lang="zh-CN" altLang="en-US" sz="1800" b="1" i="0" u="none" strike="noStrike" cap="none" normalizeH="0" baseline="0" dirty="0" smtClean="0">
                          <a:ln>
                            <a:noFill/>
                          </a:ln>
                          <a:solidFill>
                            <a:srgbClr val="D787AF"/>
                          </a:solidFill>
                          <a:effectLst/>
                          <a:latin typeface="宋体" pitchFamily="2" charset="-122"/>
                          <a:ea typeface="宋体" pitchFamily="2" charset="-122"/>
                        </a:rPr>
                        <a:t>鼻咽拭子</a:t>
                      </a:r>
                      <a:r>
                        <a:rPr kumimoji="0" lang="zh-CN" altLang="en-US" sz="1800" b="1" i="0" u="none" strike="noStrike" cap="none" normalizeH="0" baseline="0" dirty="0" smtClean="0">
                          <a:ln>
                            <a:noFill/>
                          </a:ln>
                          <a:solidFill>
                            <a:schemeClr val="tx1"/>
                          </a:solidFill>
                          <a:effectLst/>
                          <a:latin typeface="宋体" pitchFamily="2" charset="-122"/>
                          <a:ea typeface="宋体" pitchFamily="2" charset="-122"/>
                        </a:rPr>
                        <a:t>是将棉签平行于上颚插入鼻孔，保持几秒钟，吸收分泌物；以同一拭子擦抹双侧鼻孔。</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86249">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zh-CN" altLang="en-US" sz="2000" b="1" i="0" u="none" strike="noStrike" cap="none" normalizeH="0" baseline="0" smtClean="0">
                          <a:ln>
                            <a:noFill/>
                          </a:ln>
                          <a:solidFill>
                            <a:srgbClr val="D60093"/>
                          </a:solidFill>
                          <a:effectLst/>
                          <a:latin typeface="宋体" pitchFamily="2" charset="-122"/>
                          <a:ea typeface="宋体" pitchFamily="2" charset="-122"/>
                        </a:rPr>
                        <a:t>处理方法</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20000"/>
                        </a:spcBef>
                        <a:spcAft>
                          <a:spcPct val="0"/>
                        </a:spcAft>
                        <a:buClr>
                          <a:schemeClr val="tx1"/>
                        </a:buClr>
                        <a:buSzPct val="75000"/>
                        <a:buFont typeface="Wingdings" pitchFamily="2" charset="2"/>
                        <a:buNone/>
                        <a:tabLst/>
                      </a:pPr>
                      <a:r>
                        <a:rPr kumimoji="0" lang="zh-CN" altLang="en-US" sz="1800" b="1" i="0" u="none" strike="noStrike" cap="none" normalizeH="0" baseline="0" dirty="0" smtClean="0">
                          <a:ln>
                            <a:noFill/>
                          </a:ln>
                          <a:solidFill>
                            <a:schemeClr val="tx1"/>
                          </a:solidFill>
                          <a:effectLst/>
                          <a:latin typeface="宋体" pitchFamily="2" charset="-122"/>
                          <a:ea typeface="宋体" pitchFamily="2" charset="-122"/>
                        </a:rPr>
                        <a:t>采集完后，迅速将拭子放到有旋转盖的并装有病毒保存液的带垫圈的螺口塑料管冻存管中</a:t>
                      </a:r>
                      <a:r>
                        <a:rPr kumimoji="0" lang="en-US" altLang="zh-CN" sz="1800" b="1" i="0" u="none" strike="noStrike" cap="none" normalizeH="0" baseline="0" dirty="0" smtClean="0">
                          <a:ln>
                            <a:noFill/>
                          </a:ln>
                          <a:solidFill>
                            <a:schemeClr val="tx1"/>
                          </a:solidFill>
                          <a:effectLst/>
                          <a:latin typeface="宋体" pitchFamily="2" charset="-122"/>
                          <a:ea typeface="宋体" pitchFamily="2" charset="-122"/>
                        </a:rPr>
                        <a:t>,</a:t>
                      </a:r>
                      <a:r>
                        <a:rPr kumimoji="0" lang="zh-CN" altLang="en-US" sz="1800" b="1" i="0" u="none" strike="noStrike" cap="none" normalizeH="0" baseline="0" dirty="0" smtClean="0">
                          <a:ln>
                            <a:noFill/>
                          </a:ln>
                          <a:solidFill>
                            <a:schemeClr val="tx1"/>
                          </a:solidFill>
                          <a:effectLst/>
                          <a:latin typeface="宋体" pitchFamily="2" charset="-122"/>
                          <a:ea typeface="宋体" pitchFamily="2" charset="-122"/>
                        </a:rPr>
                        <a:t>在靠近顶端处折断棉签杆，旋紧管盖。</a:t>
                      </a:r>
                    </a:p>
                    <a:p>
                      <a:pPr marL="0" marR="0" lvl="0" indent="0" algn="l" defTabSz="914400" rtl="0" eaLnBrk="1" fontAlgn="base" latinLnBrk="0" hangingPunct="1">
                        <a:lnSpc>
                          <a:spcPct val="115000"/>
                        </a:lnSpc>
                        <a:spcBef>
                          <a:spcPct val="20000"/>
                        </a:spcBef>
                        <a:spcAft>
                          <a:spcPct val="0"/>
                        </a:spcAft>
                        <a:buClr>
                          <a:schemeClr val="tx1"/>
                        </a:buClr>
                        <a:buSzPct val="75000"/>
                        <a:buFont typeface="Wingdings" pitchFamily="2" charset="2"/>
                        <a:buNone/>
                        <a:tabLst/>
                      </a:pPr>
                      <a:r>
                        <a:rPr kumimoji="0" lang="zh-CN" altLang="en-US" sz="1800" b="1" i="0" u="none" strike="noStrike" cap="none" normalizeH="0" baseline="0" dirty="0" smtClean="0">
                          <a:ln>
                            <a:noFill/>
                          </a:ln>
                          <a:solidFill>
                            <a:srgbClr val="FF0066"/>
                          </a:solidFill>
                          <a:effectLst/>
                          <a:latin typeface="Arial" charset="0"/>
                          <a:ea typeface="楷体_GB2312" pitchFamily="49" charset="-122"/>
                        </a:rPr>
                        <a:t>可将鼻、咽拭子收集于同一采样管中，以便提高分离率，减少工作量。</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9"/>
          <p:cNvSpPr>
            <a:spLocks noGrp="1"/>
          </p:cNvSpPr>
          <p:nvPr>
            <p:ph type="title"/>
          </p:nvPr>
        </p:nvSpPr>
        <p:spPr/>
        <p:txBody>
          <a:bodyPr/>
          <a:lstStyle/>
          <a:p>
            <a:pPr algn="l" eaLnBrk="1" hangingPunct="1"/>
            <a:r>
              <a:rPr lang="zh-CN" altLang="en-US" dirty="0" smtClean="0">
                <a:solidFill>
                  <a:srgbClr val="0000FF"/>
                </a:solidFill>
              </a:rPr>
              <a:t>   一、概述</a:t>
            </a:r>
            <a:endParaRPr lang="zh-CN" altLang="en-US" b="1" dirty="0" smtClean="0">
              <a:solidFill>
                <a:srgbClr val="0000FF"/>
              </a:solidFill>
              <a:latin typeface="华文行楷"/>
              <a:ea typeface="华文行楷"/>
              <a:cs typeface="华文行楷"/>
            </a:endParaRPr>
          </a:p>
        </p:txBody>
      </p:sp>
      <p:sp>
        <p:nvSpPr>
          <p:cNvPr id="20482" name="Rectangle 10"/>
          <p:cNvSpPr>
            <a:spLocks noGrp="1"/>
          </p:cNvSpPr>
          <p:nvPr>
            <p:ph type="body" idx="1"/>
          </p:nvPr>
        </p:nvSpPr>
        <p:spPr>
          <a:xfrm>
            <a:off x="500034" y="1643050"/>
            <a:ext cx="8358246" cy="4483113"/>
          </a:xfrm>
        </p:spPr>
        <p:txBody>
          <a:bodyPr/>
          <a:lstStyle/>
          <a:p>
            <a:pPr>
              <a:buFont typeface="Wingdings" pitchFamily="2" charset="2"/>
              <a:buNone/>
            </a:pPr>
            <a:r>
              <a:rPr lang="en-US" altLang="zh-CN" sz="2000" b="1" dirty="0" smtClean="0">
                <a:latin typeface="仿宋_GB2312" pitchFamily="49" charset="-122"/>
                <a:ea typeface="仿宋_GB2312" pitchFamily="49" charset="-122"/>
              </a:rPr>
              <a:t>《</a:t>
            </a:r>
            <a:r>
              <a:rPr lang="zh-CN" altLang="en-US" sz="2000" b="1" dirty="0" smtClean="0">
                <a:latin typeface="仿宋_GB2312" pitchFamily="49" charset="-122"/>
                <a:ea typeface="仿宋_GB2312" pitchFamily="49" charset="-122"/>
              </a:rPr>
              <a:t>传染病防治法</a:t>
            </a:r>
            <a:r>
              <a:rPr lang="en-US" altLang="zh-CN" sz="2000" b="1" dirty="0" smtClean="0">
                <a:latin typeface="仿宋_GB2312" pitchFamily="49" charset="-122"/>
                <a:ea typeface="仿宋_GB2312" pitchFamily="49" charset="-122"/>
              </a:rPr>
              <a:t>》</a:t>
            </a:r>
          </a:p>
          <a:p>
            <a:r>
              <a:rPr lang="zh-CN" altLang="zh-CN" sz="2000" b="1" dirty="0" smtClean="0">
                <a:latin typeface="仿宋_GB2312" pitchFamily="49" charset="-122"/>
                <a:ea typeface="仿宋_GB2312" pitchFamily="49" charset="-122"/>
              </a:rPr>
              <a:t>甲类</a:t>
            </a:r>
            <a:r>
              <a:rPr lang="zh-CN" altLang="en-US" sz="2000" b="1" dirty="0" smtClean="0">
                <a:latin typeface="仿宋_GB2312" pitchFamily="49" charset="-122"/>
                <a:ea typeface="仿宋_GB2312" pitchFamily="49" charset="-122"/>
              </a:rPr>
              <a:t> </a:t>
            </a:r>
            <a:r>
              <a:rPr lang="en-US" altLang="zh-CN" sz="2000" b="1" dirty="0" smtClean="0">
                <a:latin typeface="仿宋_GB2312" pitchFamily="49" charset="-122"/>
                <a:ea typeface="仿宋_GB2312" pitchFamily="49" charset="-122"/>
              </a:rPr>
              <a:t>(2</a:t>
            </a:r>
            <a:r>
              <a:rPr lang="zh-CN" altLang="en-US" sz="2000" b="1" dirty="0" smtClean="0">
                <a:latin typeface="仿宋_GB2312" pitchFamily="49" charset="-122"/>
                <a:ea typeface="仿宋_GB2312" pitchFamily="49" charset="-122"/>
              </a:rPr>
              <a:t>种</a:t>
            </a:r>
            <a:r>
              <a:rPr lang="en-US" altLang="zh-CN" sz="2000" b="1" dirty="0" smtClean="0">
                <a:latin typeface="仿宋_GB2312" pitchFamily="49" charset="-122"/>
                <a:ea typeface="仿宋_GB2312" pitchFamily="49" charset="-122"/>
              </a:rPr>
              <a:t>) </a:t>
            </a:r>
            <a:r>
              <a:rPr lang="zh-CN" altLang="en-US" sz="2000" b="1" dirty="0" smtClean="0">
                <a:latin typeface="仿宋_GB2312" pitchFamily="49" charset="-122"/>
                <a:ea typeface="仿宋_GB2312" pitchFamily="49" charset="-122"/>
              </a:rPr>
              <a:t>：鼠疫</a:t>
            </a:r>
            <a:r>
              <a:rPr lang="en-US" altLang="zh-CN" sz="2000" b="1" dirty="0" smtClean="0">
                <a:latin typeface="仿宋_GB2312" pitchFamily="49" charset="-122"/>
                <a:ea typeface="仿宋_GB2312" pitchFamily="49" charset="-122"/>
              </a:rPr>
              <a:t>, </a:t>
            </a:r>
            <a:r>
              <a:rPr lang="zh-CN" altLang="en-US" sz="2000" b="1" dirty="0" smtClean="0">
                <a:latin typeface="仿宋_GB2312" pitchFamily="49" charset="-122"/>
                <a:ea typeface="仿宋_GB2312" pitchFamily="49" charset="-122"/>
              </a:rPr>
              <a:t>霍乱。  </a:t>
            </a:r>
            <a:r>
              <a:rPr lang="en-US" altLang="zh-CN" sz="2000" b="1" dirty="0" smtClean="0">
                <a:latin typeface="仿宋_GB2312" pitchFamily="49" charset="-122"/>
                <a:ea typeface="仿宋_GB2312" pitchFamily="49" charset="-122"/>
              </a:rPr>
              <a:t> </a:t>
            </a:r>
          </a:p>
          <a:p>
            <a:r>
              <a:rPr lang="zh-CN" altLang="en-US" sz="2000" b="1" dirty="0" smtClean="0">
                <a:latin typeface="仿宋_GB2312" pitchFamily="49" charset="-122"/>
                <a:ea typeface="仿宋_GB2312" pitchFamily="49" charset="-122"/>
              </a:rPr>
              <a:t>乙类 </a:t>
            </a:r>
            <a:r>
              <a:rPr lang="en-US" altLang="zh-CN" sz="2000" b="1" dirty="0" smtClean="0">
                <a:latin typeface="仿宋_GB2312" pitchFamily="49" charset="-122"/>
                <a:ea typeface="仿宋_GB2312" pitchFamily="49" charset="-122"/>
              </a:rPr>
              <a:t>(26</a:t>
            </a:r>
            <a:r>
              <a:rPr lang="zh-CN" altLang="en-US" sz="2000" b="1" dirty="0" smtClean="0">
                <a:latin typeface="仿宋_GB2312" pitchFamily="49" charset="-122"/>
                <a:ea typeface="仿宋_GB2312" pitchFamily="49" charset="-122"/>
              </a:rPr>
              <a:t>种</a:t>
            </a:r>
            <a:r>
              <a:rPr lang="en-US" altLang="zh-CN" sz="2000" b="1" dirty="0" smtClean="0">
                <a:latin typeface="仿宋_GB2312" pitchFamily="49" charset="-122"/>
                <a:ea typeface="仿宋_GB2312" pitchFamily="49" charset="-122"/>
              </a:rPr>
              <a:t>) </a:t>
            </a:r>
            <a:r>
              <a:rPr lang="zh-CN" altLang="en-US" sz="2000" b="1" dirty="0" smtClean="0">
                <a:latin typeface="仿宋_GB2312" pitchFamily="49" charset="-122"/>
                <a:ea typeface="仿宋_GB2312" pitchFamily="49" charset="-122"/>
              </a:rPr>
              <a:t>：传染性非典型肺炎、艾滋病、病毒性肝炎、脊髓灰质炎、人感染高致病性禽 流感、人感染</a:t>
            </a:r>
            <a:r>
              <a:rPr lang="en-US" altLang="zh-CN" sz="2000" b="1" dirty="0" smtClean="0">
                <a:latin typeface="仿宋_GB2312" pitchFamily="49" charset="-122"/>
                <a:ea typeface="仿宋_GB2312" pitchFamily="49" charset="-122"/>
              </a:rPr>
              <a:t>H7N9</a:t>
            </a:r>
            <a:r>
              <a:rPr lang="zh-CN" altLang="en-US" sz="2000" b="1" dirty="0" smtClean="0">
                <a:latin typeface="仿宋_GB2312" pitchFamily="49" charset="-122"/>
                <a:ea typeface="仿宋_GB2312" pitchFamily="49" charset="-122"/>
              </a:rPr>
              <a:t>禽流感、麻疹、流行性出血热、狂犬病、流行性乙型脑炎、登革热、炭疽、细菌性和阿米巴性痢疾、肺结核、伤寒和副伤寒、流行性脑脊髓膜炎、百日咳、白喉、新生儿破伤风、猩红热、布鲁氏菌病、淋病、梅毒、钩端螺旋体病、血吸虫病、疟疾。</a:t>
            </a:r>
          </a:p>
          <a:p>
            <a:r>
              <a:rPr lang="zh-CN" altLang="en-US" sz="2000" b="1" dirty="0" smtClean="0">
                <a:latin typeface="仿宋_GB2312" pitchFamily="49" charset="-122"/>
                <a:ea typeface="仿宋_GB2312" pitchFamily="49" charset="-122"/>
              </a:rPr>
              <a:t> 丙类 </a:t>
            </a:r>
            <a:r>
              <a:rPr lang="en-US" altLang="zh-CN" sz="2000" b="1" dirty="0" smtClean="0">
                <a:latin typeface="仿宋_GB2312" pitchFamily="49" charset="-122"/>
                <a:ea typeface="仿宋_GB2312" pitchFamily="49" charset="-122"/>
              </a:rPr>
              <a:t>(11</a:t>
            </a:r>
            <a:r>
              <a:rPr lang="zh-CN" altLang="en-US" sz="2000" b="1" dirty="0" smtClean="0">
                <a:latin typeface="仿宋_GB2312" pitchFamily="49" charset="-122"/>
                <a:ea typeface="仿宋_GB2312" pitchFamily="49" charset="-122"/>
              </a:rPr>
              <a:t>种</a:t>
            </a:r>
            <a:r>
              <a:rPr lang="en-US" altLang="zh-CN" sz="2000" b="1" dirty="0" smtClean="0">
                <a:latin typeface="仿宋_GB2312" pitchFamily="49" charset="-122"/>
                <a:ea typeface="仿宋_GB2312" pitchFamily="49" charset="-122"/>
              </a:rPr>
              <a:t>) </a:t>
            </a:r>
            <a:r>
              <a:rPr lang="zh-CN" altLang="en-US" sz="2000" b="1" dirty="0" smtClean="0">
                <a:latin typeface="仿宋_GB2312" pitchFamily="49" charset="-122"/>
                <a:ea typeface="仿宋_GB2312" pitchFamily="49" charset="-122"/>
              </a:rPr>
              <a:t>：流行性感冒、流行性腮腺炎、风疹、急性出血性结膜炎、麻风病、流行性和 地方性斑疹伤寒、黑热病、包虫病、丝虫病，除霍乱、细菌性和阿米巴性痢疾、伤寒和副伤寒以外的感染性腹泻病、手足口病。 </a:t>
            </a:r>
            <a:endParaRPr lang="zh-CN" altLang="en-US" b="1"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p:cNvPicPr>
            <a:picLocks noChangeAspect="1" noChangeArrowheads="1"/>
          </p:cNvPicPr>
          <p:nvPr/>
        </p:nvPicPr>
        <p:blipFill>
          <a:blip r:embed="rId2"/>
          <a:srcRect/>
          <a:stretch>
            <a:fillRect/>
          </a:stretch>
        </p:blipFill>
        <p:spPr bwMode="auto">
          <a:xfrm>
            <a:off x="1019175" y="2362200"/>
            <a:ext cx="3406775" cy="3724275"/>
          </a:xfrm>
          <a:prstGeom prst="rect">
            <a:avLst/>
          </a:prstGeom>
          <a:noFill/>
          <a:ln w="9525">
            <a:noFill/>
            <a:miter lim="800000"/>
            <a:headEnd/>
            <a:tailEnd/>
          </a:ln>
        </p:spPr>
      </p:pic>
      <p:sp>
        <p:nvSpPr>
          <p:cNvPr id="30723" name="AutoShape 8"/>
          <p:cNvSpPr>
            <a:spLocks noGrp="1" noChangeArrowheads="1"/>
          </p:cNvSpPr>
          <p:nvPr>
            <p:ph type="title"/>
          </p:nvPr>
        </p:nvSpPr>
        <p:spPr/>
        <p:txBody>
          <a:bodyPr/>
          <a:lstStyle/>
          <a:p>
            <a:pPr eaLnBrk="1" hangingPunct="1"/>
            <a:r>
              <a:rPr lang="zh-CN" altLang="en-US" dirty="0" smtClean="0"/>
              <a:t>标本采集方法</a:t>
            </a:r>
            <a:r>
              <a:rPr lang="en-US" altLang="zh-CN" dirty="0" smtClean="0"/>
              <a:t>—</a:t>
            </a:r>
            <a:r>
              <a:rPr lang="zh-CN" altLang="en-US" dirty="0" smtClean="0"/>
              <a:t>咽拭子</a:t>
            </a:r>
          </a:p>
        </p:txBody>
      </p:sp>
      <p:sp>
        <p:nvSpPr>
          <p:cNvPr id="30724" name="Rectangle 9"/>
          <p:cNvSpPr>
            <a:spLocks noGrp="1" noChangeArrowheads="1"/>
          </p:cNvSpPr>
          <p:nvPr>
            <p:ph type="body" sz="half" idx="1"/>
          </p:nvPr>
        </p:nvSpPr>
        <p:spPr/>
        <p:txBody>
          <a:bodyPr/>
          <a:lstStyle/>
          <a:p>
            <a:pPr eaLnBrk="1" hangingPunct="1"/>
            <a:endParaRPr lang="zh-CN" altLang="zh-CN" sz="2400" dirty="0" smtClean="0"/>
          </a:p>
        </p:txBody>
      </p:sp>
      <p:sp>
        <p:nvSpPr>
          <p:cNvPr id="30725" name="Rectangle 10"/>
          <p:cNvSpPr>
            <a:spLocks noGrp="1" noChangeArrowheads="1"/>
          </p:cNvSpPr>
          <p:nvPr>
            <p:ph sz="half" idx="2"/>
          </p:nvPr>
        </p:nvSpPr>
        <p:spPr/>
        <p:txBody>
          <a:bodyPr/>
          <a:lstStyle/>
          <a:p>
            <a:pPr eaLnBrk="1" hangingPunct="1"/>
            <a:r>
              <a:rPr lang="zh-CN" altLang="en-US" sz="2400" b="1" dirty="0" smtClean="0">
                <a:latin typeface="华文中宋" pitchFamily="2" charset="-122"/>
                <a:ea typeface="华文中宋" pitchFamily="2" charset="-122"/>
              </a:rPr>
              <a:t>用</a:t>
            </a:r>
            <a:r>
              <a:rPr lang="en-US" altLang="zh-CN" sz="2400" b="1" dirty="0" smtClean="0">
                <a:latin typeface="华文中宋" pitchFamily="2" charset="-122"/>
                <a:ea typeface="华文中宋" pitchFamily="2" charset="-122"/>
              </a:rPr>
              <a:t>2</a:t>
            </a:r>
            <a:r>
              <a:rPr lang="zh-CN" altLang="en-US" sz="2400" b="1" dirty="0" smtClean="0">
                <a:latin typeface="华文中宋" pitchFamily="2" charset="-122"/>
                <a:ea typeface="华文中宋" pitchFamily="2" charset="-122"/>
              </a:rPr>
              <a:t>根聚丙烯纤维头的塑料杆拭子同时擦拭双侧咽扁桃体及咽后壁，将拭子头浸入含</a:t>
            </a:r>
            <a:r>
              <a:rPr lang="en-US" altLang="zh-CN" sz="2400" b="1" dirty="0" smtClean="0">
                <a:latin typeface="华文中宋" pitchFamily="2" charset="-122"/>
                <a:ea typeface="华文中宋" pitchFamily="2" charset="-122"/>
              </a:rPr>
              <a:t>3ml</a:t>
            </a:r>
            <a:r>
              <a:rPr lang="zh-CN" altLang="en-US" sz="2400" b="1" dirty="0" smtClean="0">
                <a:latin typeface="华文中宋" pitchFamily="2" charset="-122"/>
                <a:ea typeface="华文中宋" pitchFamily="2" charset="-122"/>
              </a:rPr>
              <a:t>采样液的螺口管中，尾部弃去，旋紧管盖。</a:t>
            </a:r>
          </a:p>
          <a:p>
            <a:pPr eaLnBrk="1" hangingPunct="1"/>
            <a:endParaRPr lang="en-US" altLang="zh-CN" sz="24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7"/>
          <p:cNvSpPr>
            <a:spLocks noGrp="1" noChangeArrowheads="1"/>
          </p:cNvSpPr>
          <p:nvPr>
            <p:ph type="title"/>
          </p:nvPr>
        </p:nvSpPr>
        <p:spPr/>
        <p:txBody>
          <a:bodyPr/>
          <a:lstStyle/>
          <a:p>
            <a:pPr eaLnBrk="1" hangingPunct="1"/>
            <a:r>
              <a:rPr lang="zh-CN" altLang="en-US" smtClean="0"/>
              <a:t>标本采集方法</a:t>
            </a:r>
            <a:r>
              <a:rPr lang="en-US" altLang="zh-CN" smtClean="0"/>
              <a:t>—</a:t>
            </a:r>
            <a:r>
              <a:rPr lang="zh-CN" altLang="en-US" smtClean="0"/>
              <a:t>咽拭子</a:t>
            </a:r>
          </a:p>
        </p:txBody>
      </p:sp>
      <p:pic>
        <p:nvPicPr>
          <p:cNvPr id="31748" name="Picture 8" descr="3"/>
          <p:cNvPicPr>
            <a:picLocks noGrp="1" noChangeAspect="1" noChangeArrowheads="1"/>
          </p:cNvPicPr>
          <p:nvPr>
            <p:ph sz="half" idx="2"/>
          </p:nvPr>
        </p:nvPicPr>
        <p:blipFill>
          <a:blip r:embed="rId2"/>
          <a:srcRect/>
          <a:stretch>
            <a:fillRect/>
          </a:stretch>
        </p:blipFill>
        <p:spPr>
          <a:xfrm>
            <a:off x="1187450" y="2492375"/>
            <a:ext cx="2590800" cy="3454400"/>
          </a:xfrm>
          <a:noFill/>
        </p:spPr>
      </p:pic>
      <p:pic>
        <p:nvPicPr>
          <p:cNvPr id="31749" name="Picture 10" descr="correct"/>
          <p:cNvPicPr>
            <a:picLocks noGrp="1" noChangeAspect="1" noChangeArrowheads="1"/>
          </p:cNvPicPr>
          <p:nvPr>
            <p:ph sz="quarter" idx="4294967295"/>
          </p:nvPr>
        </p:nvPicPr>
        <p:blipFill>
          <a:blip r:embed="rId3"/>
          <a:srcRect/>
          <a:stretch>
            <a:fillRect/>
          </a:stretch>
        </p:blipFill>
        <p:spPr>
          <a:xfrm>
            <a:off x="5003800" y="2349500"/>
            <a:ext cx="2516188" cy="1785938"/>
          </a:xfrm>
          <a:noFill/>
        </p:spPr>
      </p:pic>
      <p:pic>
        <p:nvPicPr>
          <p:cNvPr id="31750" name="Picture 12" descr="wrong"/>
          <p:cNvPicPr>
            <a:picLocks noGrp="1" noChangeAspect="1" noChangeArrowheads="1"/>
          </p:cNvPicPr>
          <p:nvPr>
            <p:ph sz="quarter" idx="4294967295"/>
          </p:nvPr>
        </p:nvPicPr>
        <p:blipFill>
          <a:blip r:embed="rId4"/>
          <a:srcRect/>
          <a:stretch>
            <a:fillRect/>
          </a:stretch>
        </p:blipFill>
        <p:spPr>
          <a:xfrm>
            <a:off x="4932363" y="4292600"/>
            <a:ext cx="2584450" cy="1785938"/>
          </a:xfr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4"/>
          <p:cNvSpPr>
            <a:spLocks noGrp="1" noChangeArrowheads="1"/>
          </p:cNvSpPr>
          <p:nvPr>
            <p:ph type="title"/>
          </p:nvPr>
        </p:nvSpPr>
        <p:spPr/>
        <p:txBody>
          <a:bodyPr/>
          <a:lstStyle/>
          <a:p>
            <a:pPr eaLnBrk="1" hangingPunct="1"/>
            <a:r>
              <a:rPr lang="zh-CN" altLang="en-US" smtClean="0"/>
              <a:t>标本采集方法</a:t>
            </a:r>
            <a:r>
              <a:rPr lang="en-US" altLang="zh-CN" smtClean="0"/>
              <a:t>—</a:t>
            </a:r>
            <a:r>
              <a:rPr lang="zh-CN" altLang="en-US" smtClean="0"/>
              <a:t>鼻拭子</a:t>
            </a:r>
          </a:p>
        </p:txBody>
      </p:sp>
      <p:pic>
        <p:nvPicPr>
          <p:cNvPr id="32771" name="Picture 5" descr="扁桃体2"/>
          <p:cNvPicPr>
            <a:picLocks noGrp="1" noChangeAspect="1" noChangeArrowheads="1"/>
          </p:cNvPicPr>
          <p:nvPr>
            <p:ph sz="half" idx="1"/>
          </p:nvPr>
        </p:nvPicPr>
        <p:blipFill>
          <a:blip r:embed="rId2"/>
          <a:srcRect/>
          <a:stretch>
            <a:fillRect/>
          </a:stretch>
        </p:blipFill>
        <p:spPr>
          <a:xfrm>
            <a:off x="971550" y="2349500"/>
            <a:ext cx="3095625" cy="3527425"/>
          </a:xfrm>
          <a:noFill/>
        </p:spPr>
      </p:pic>
      <p:sp>
        <p:nvSpPr>
          <p:cNvPr id="32772" name="Rectangle 11"/>
          <p:cNvSpPr>
            <a:spLocks noGrp="1" noChangeArrowheads="1"/>
          </p:cNvSpPr>
          <p:nvPr>
            <p:ph type="body" sz="half" idx="2"/>
          </p:nvPr>
        </p:nvSpPr>
        <p:spPr>
          <a:xfrm>
            <a:off x="4760913" y="2362200"/>
            <a:ext cx="3482975" cy="3724275"/>
          </a:xfrm>
        </p:spPr>
        <p:txBody>
          <a:bodyPr/>
          <a:lstStyle/>
          <a:p>
            <a:pPr eaLnBrk="1" hangingPunct="1">
              <a:lnSpc>
                <a:spcPct val="90000"/>
              </a:lnSpc>
            </a:pPr>
            <a:r>
              <a:rPr lang="zh-CN" altLang="en-US" sz="2400" b="1" smtClean="0">
                <a:latin typeface="华文中宋" pitchFamily="2" charset="-122"/>
                <a:ea typeface="华文中宋" pitchFamily="2" charset="-122"/>
              </a:rPr>
              <a:t>将</a:t>
            </a:r>
            <a:r>
              <a:rPr lang="en-US" altLang="zh-CN" sz="2400" b="1" smtClean="0">
                <a:latin typeface="华文中宋" pitchFamily="2" charset="-122"/>
                <a:ea typeface="华文中宋" pitchFamily="2" charset="-122"/>
              </a:rPr>
              <a:t>1</a:t>
            </a:r>
            <a:r>
              <a:rPr lang="zh-CN" altLang="en-US" sz="2400" b="1" smtClean="0">
                <a:latin typeface="华文中宋" pitchFamily="2" charset="-122"/>
                <a:ea typeface="华文中宋" pitchFamily="2" charset="-122"/>
              </a:rPr>
              <a:t>根聚丙烯纤维头的塑料杆拭子轻轻插入鼻道内鼻腭处，停留片刻后缓慢转动退出。取另一根聚丙烯纤维头的塑料杆拭子以同样的方法采集另一侧鼻孔。上述两根拭子浸入同一含</a:t>
            </a:r>
            <a:r>
              <a:rPr lang="en-US" altLang="zh-CN" sz="2400" b="1" smtClean="0">
                <a:latin typeface="华文中宋" pitchFamily="2" charset="-122"/>
                <a:ea typeface="华文中宋" pitchFamily="2" charset="-122"/>
              </a:rPr>
              <a:t>3ml</a:t>
            </a:r>
            <a:r>
              <a:rPr lang="zh-CN" altLang="en-US" sz="2400" b="1" smtClean="0">
                <a:latin typeface="华文中宋" pitchFamily="2" charset="-122"/>
                <a:ea typeface="华文中宋" pitchFamily="2" charset="-122"/>
              </a:rPr>
              <a:t>采样液的管中，尾部弃去，旋紧管盖。</a:t>
            </a:r>
          </a:p>
          <a:p>
            <a:pPr eaLnBrk="1" hangingPunct="1">
              <a:lnSpc>
                <a:spcPct val="90000"/>
              </a:lnSpc>
            </a:pPr>
            <a:endParaRPr lang="en-US" altLang="zh-CN" sz="240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Grp="1" noChangeArrowheads="1"/>
          </p:cNvSpPr>
          <p:nvPr>
            <p:ph type="title"/>
          </p:nvPr>
        </p:nvSpPr>
        <p:spPr/>
        <p:txBody>
          <a:bodyPr/>
          <a:lstStyle/>
          <a:p>
            <a:pPr eaLnBrk="1" hangingPunct="1"/>
            <a:r>
              <a:rPr lang="zh-CN" altLang="en-US" sz="2800" smtClean="0"/>
              <a:t>标本采集方法</a:t>
            </a:r>
            <a:r>
              <a:rPr lang="en-US" altLang="zh-CN" sz="2800" smtClean="0"/>
              <a:t>—</a:t>
            </a:r>
            <a:r>
              <a:rPr lang="zh-CN" altLang="en-US" sz="2800" smtClean="0"/>
              <a:t>鼻咽抽取物或呼吸道抽取物</a:t>
            </a:r>
          </a:p>
        </p:txBody>
      </p:sp>
      <p:sp>
        <p:nvSpPr>
          <p:cNvPr id="33795" name="Rectangle 13"/>
          <p:cNvSpPr>
            <a:spLocks noGrp="1" noChangeArrowheads="1"/>
          </p:cNvSpPr>
          <p:nvPr>
            <p:ph type="body" sz="half" idx="1"/>
          </p:nvPr>
        </p:nvSpPr>
        <p:spPr>
          <a:xfrm>
            <a:off x="838200" y="2362200"/>
            <a:ext cx="4165600" cy="3724275"/>
          </a:xfrm>
        </p:spPr>
        <p:txBody>
          <a:bodyPr/>
          <a:lstStyle/>
          <a:p>
            <a:pPr eaLnBrk="1" hangingPunct="1">
              <a:lnSpc>
                <a:spcPct val="90000"/>
              </a:lnSpc>
              <a:spcBef>
                <a:spcPct val="0"/>
              </a:spcBef>
              <a:buClrTx/>
              <a:buSzTx/>
              <a:buFontTx/>
              <a:buNone/>
            </a:pPr>
            <a:r>
              <a:rPr lang="en-US" altLang="zh-CN" sz="2400" smtClean="0"/>
              <a:t>    </a:t>
            </a:r>
            <a:r>
              <a:rPr lang="zh-CN" altLang="en-US" sz="2400" smtClean="0"/>
              <a:t>用与负压泵相连的收集器从鼻咽部抽取粘液或从气管抽取呼吸道分泌物。将收集器头部插入鼻腔或气管，接通负压，旋转收集器头部并缓慢退出，收集抽取的粘液，并用</a:t>
            </a:r>
            <a:r>
              <a:rPr lang="en-US" altLang="zh-CN" sz="2400" smtClean="0"/>
              <a:t>3ml</a:t>
            </a:r>
            <a:r>
              <a:rPr lang="zh-CN" altLang="en-US" sz="2400" smtClean="0"/>
              <a:t>采样液冲洗收集器</a:t>
            </a:r>
            <a:r>
              <a:rPr lang="en-US" altLang="zh-CN" sz="2400" smtClean="0"/>
              <a:t>1</a:t>
            </a:r>
            <a:r>
              <a:rPr lang="zh-CN" altLang="en-US" sz="2400" smtClean="0"/>
              <a:t>次（亦可用小孩导尿管接在</a:t>
            </a:r>
            <a:r>
              <a:rPr lang="en-US" altLang="zh-CN" sz="2400" smtClean="0"/>
              <a:t>50ml</a:t>
            </a:r>
            <a:r>
              <a:rPr lang="zh-CN" altLang="en-US" sz="2400" smtClean="0"/>
              <a:t>注射器上来替代收集器）。</a:t>
            </a:r>
          </a:p>
          <a:p>
            <a:pPr eaLnBrk="1" hangingPunct="1">
              <a:lnSpc>
                <a:spcPct val="90000"/>
              </a:lnSpc>
            </a:pPr>
            <a:endParaRPr lang="en-US" altLang="zh-CN" sz="2400" smtClean="0"/>
          </a:p>
        </p:txBody>
      </p:sp>
      <p:pic>
        <p:nvPicPr>
          <p:cNvPr id="33796" name="Picture 10" descr="鼻咽抽取物"/>
          <p:cNvPicPr>
            <a:picLocks noGrp="1" noChangeAspect="1" noChangeArrowheads="1"/>
          </p:cNvPicPr>
          <p:nvPr>
            <p:ph sz="half" idx="2"/>
          </p:nvPr>
        </p:nvPicPr>
        <p:blipFill>
          <a:blip r:embed="rId2"/>
          <a:srcRect/>
          <a:stretch>
            <a:fillRect/>
          </a:stretch>
        </p:blipFill>
        <p:spPr>
          <a:xfrm>
            <a:off x="4787900" y="2349500"/>
            <a:ext cx="3455988" cy="3457575"/>
          </a:xfr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p:cNvSpPr>
            <a:spLocks noGrp="1" noChangeArrowheads="1"/>
          </p:cNvSpPr>
          <p:nvPr>
            <p:ph type="title"/>
          </p:nvPr>
        </p:nvSpPr>
        <p:spPr>
          <a:xfrm>
            <a:off x="762000" y="428604"/>
            <a:ext cx="7924800" cy="1071570"/>
          </a:xfrm>
        </p:spPr>
        <p:txBody>
          <a:bodyPr/>
          <a:lstStyle/>
          <a:p>
            <a:pPr algn="l" eaLnBrk="1" hangingPunct="1"/>
            <a:r>
              <a:rPr lang="zh-CN" altLang="en-US" sz="4000" dirty="0" smtClean="0">
                <a:solidFill>
                  <a:schemeClr val="bg1"/>
                </a:solidFill>
                <a:latin typeface="+mj-ea"/>
              </a:rPr>
              <a:t>注意事项</a:t>
            </a:r>
          </a:p>
        </p:txBody>
      </p:sp>
      <p:sp>
        <p:nvSpPr>
          <p:cNvPr id="36867" name="Rectangle 3"/>
          <p:cNvSpPr>
            <a:spLocks noGrp="1" noChangeArrowheads="1"/>
          </p:cNvSpPr>
          <p:nvPr>
            <p:ph type="body" sz="half" idx="1"/>
          </p:nvPr>
        </p:nvSpPr>
        <p:spPr>
          <a:xfrm>
            <a:off x="285720" y="1785926"/>
            <a:ext cx="8643998" cy="4300549"/>
          </a:xfrm>
        </p:spPr>
        <p:txBody>
          <a:bodyPr/>
          <a:lstStyle/>
          <a:p>
            <a:pPr eaLnBrk="1" hangingPunct="1">
              <a:lnSpc>
                <a:spcPct val="120000"/>
              </a:lnSpc>
              <a:buClr>
                <a:schemeClr val="folHlink"/>
              </a:buClr>
              <a:buSzPct val="70000"/>
              <a:buFont typeface="Wingdings" pitchFamily="2" charset="2"/>
              <a:buChar char="Ø"/>
            </a:pPr>
            <a:r>
              <a:rPr lang="zh-CN" altLang="en-US" sz="2200" dirty="0" smtClean="0">
                <a:latin typeface="楷体_GB2312" pitchFamily="49" charset="-122"/>
                <a:ea typeface="楷体_GB2312" pitchFamily="49" charset="-122"/>
              </a:rPr>
              <a:t>最好发热</a:t>
            </a:r>
            <a:r>
              <a:rPr lang="en-US" altLang="zh-CN" sz="2200" dirty="0" smtClean="0">
                <a:latin typeface="楷体_GB2312" pitchFamily="49" charset="-122"/>
                <a:ea typeface="楷体_GB2312" pitchFamily="49" charset="-122"/>
              </a:rPr>
              <a:t>3</a:t>
            </a:r>
            <a:r>
              <a:rPr lang="zh-CN" altLang="en-US" sz="2200" dirty="0" smtClean="0">
                <a:latin typeface="楷体_GB2312" pitchFamily="49" charset="-122"/>
                <a:ea typeface="楷体_GB2312" pitchFamily="49" charset="-122"/>
              </a:rPr>
              <a:t>天内采集。可用生理盐水将无菌棉拭子沾湿，但不要用标本运输液，</a:t>
            </a:r>
            <a:r>
              <a:rPr lang="zh-CN" altLang="en-US" sz="2200" dirty="0" smtClean="0">
                <a:solidFill>
                  <a:srgbClr val="F886ED"/>
                </a:solidFill>
                <a:latin typeface="楷体_GB2312" pitchFamily="49" charset="-122"/>
                <a:ea typeface="楷体_GB2312" pitchFamily="49" charset="-122"/>
              </a:rPr>
              <a:t>以防青霉素过敏。</a:t>
            </a:r>
          </a:p>
          <a:p>
            <a:pPr eaLnBrk="1" hangingPunct="1">
              <a:lnSpc>
                <a:spcPct val="120000"/>
              </a:lnSpc>
              <a:buClr>
                <a:schemeClr val="folHlink"/>
              </a:buClr>
              <a:buSzPct val="70000"/>
              <a:buFont typeface="Wingdings" pitchFamily="2" charset="2"/>
              <a:buChar char="Ø"/>
            </a:pPr>
            <a:r>
              <a:rPr lang="zh-CN" altLang="en-US" sz="2200" dirty="0" smtClean="0">
                <a:latin typeface="楷体_GB2312" pitchFamily="49" charset="-122"/>
                <a:ea typeface="楷体_GB2312" pitchFamily="49" charset="-122"/>
              </a:rPr>
              <a:t>用于病毒分离的在</a:t>
            </a:r>
            <a:r>
              <a:rPr lang="en-US" altLang="zh-CN" sz="2200" dirty="0" smtClean="0">
                <a:latin typeface="楷体_GB2312" pitchFamily="49" charset="-122"/>
                <a:ea typeface="楷体_GB2312" pitchFamily="49" charset="-122"/>
              </a:rPr>
              <a:t>48</a:t>
            </a:r>
            <a:r>
              <a:rPr lang="zh-CN" altLang="en-US" sz="2200" dirty="0" smtClean="0">
                <a:latin typeface="楷体_GB2312" pitchFamily="49" charset="-122"/>
                <a:ea typeface="楷体_GB2312" pitchFamily="49" charset="-122"/>
              </a:rPr>
              <a:t>小时内冷藏运输到实验室。如果没有病毒保存液，也可使用等渗盐溶液、组织培养液或磷酸盐缓冲液。</a:t>
            </a:r>
          </a:p>
          <a:p>
            <a:pPr eaLnBrk="1" hangingPunct="1">
              <a:lnSpc>
                <a:spcPct val="120000"/>
              </a:lnSpc>
              <a:buClr>
                <a:schemeClr val="folHlink"/>
              </a:buClr>
              <a:buSzPct val="70000"/>
              <a:buFont typeface="Wingdings" pitchFamily="2" charset="2"/>
              <a:buChar char="Ø"/>
            </a:pPr>
            <a:r>
              <a:rPr lang="zh-CN" altLang="en-US" sz="2200" dirty="0" smtClean="0">
                <a:latin typeface="楷体_GB2312" pitchFamily="49" charset="-122"/>
                <a:ea typeface="楷体_GB2312" pitchFamily="49" charset="-122"/>
              </a:rPr>
              <a:t>用于细菌培养的一般常温或保温送检即可。</a:t>
            </a:r>
          </a:p>
          <a:p>
            <a:pPr eaLnBrk="1" hangingPunct="1">
              <a:lnSpc>
                <a:spcPct val="120000"/>
              </a:lnSpc>
              <a:buClr>
                <a:schemeClr val="folHlink"/>
              </a:buClr>
              <a:buSzPct val="70000"/>
              <a:buFont typeface="Wingdings" pitchFamily="2" charset="2"/>
              <a:buChar char="Ø"/>
            </a:pPr>
            <a:r>
              <a:rPr lang="zh-CN" altLang="en-US" sz="2200" dirty="0" smtClean="0">
                <a:solidFill>
                  <a:srgbClr val="3C3630"/>
                </a:solidFill>
                <a:latin typeface="楷体_GB2312" pitchFamily="49" charset="-122"/>
                <a:ea typeface="楷体_GB2312" pitchFamily="49" charset="-122"/>
              </a:rPr>
              <a:t>采样时操作要细心，严防标本间交叉污染，要做好自我保护。</a:t>
            </a:r>
          </a:p>
          <a:p>
            <a:pPr eaLnBrk="1" hangingPunct="1">
              <a:lnSpc>
                <a:spcPct val="120000"/>
              </a:lnSpc>
              <a:buClr>
                <a:schemeClr val="folHlink"/>
              </a:buClr>
              <a:buSzPct val="70000"/>
              <a:buFont typeface="Wingdings" pitchFamily="2" charset="2"/>
              <a:buChar char="Ø"/>
            </a:pPr>
            <a:r>
              <a:rPr lang="zh-CN" altLang="en-US" sz="2200" dirty="0" smtClean="0">
                <a:solidFill>
                  <a:srgbClr val="3C3630"/>
                </a:solidFill>
                <a:latin typeface="楷体_GB2312" pitchFamily="49" charset="-122"/>
                <a:ea typeface="楷体_GB2312" pitchFamily="49" charset="-122"/>
              </a:rPr>
              <a:t>采集标本要有一定力度，动作要迅速敏捷。</a:t>
            </a:r>
          </a:p>
          <a:p>
            <a:pPr eaLnBrk="1" hangingPunct="1">
              <a:lnSpc>
                <a:spcPct val="120000"/>
              </a:lnSpc>
              <a:buClr>
                <a:schemeClr val="folHlink"/>
              </a:buClr>
              <a:buSzPct val="70000"/>
              <a:buFont typeface="Wingdings" pitchFamily="2" charset="2"/>
              <a:buChar char="Ø"/>
            </a:pPr>
            <a:r>
              <a:rPr lang="zh-CN" altLang="en-US" sz="2200" dirty="0" smtClean="0">
                <a:solidFill>
                  <a:srgbClr val="3C3630"/>
                </a:solidFill>
                <a:latin typeface="楷体_GB2312" pitchFamily="49" charset="-122"/>
                <a:ea typeface="楷体_GB2312" pitchFamily="49" charset="-122"/>
              </a:rPr>
              <a:t>用于核酸检测最好使用灭菌人造纤维拭子和塑料棒。</a:t>
            </a:r>
          </a:p>
          <a:p>
            <a:pPr eaLnBrk="1" hangingPunct="1">
              <a:lnSpc>
                <a:spcPct val="120000"/>
              </a:lnSpc>
              <a:spcBef>
                <a:spcPct val="0"/>
              </a:spcBef>
              <a:spcAft>
                <a:spcPct val="65000"/>
              </a:spcAft>
              <a:buClr>
                <a:srgbClr val="FF0000"/>
              </a:buClr>
              <a:buSzPct val="130000"/>
              <a:buFontTx/>
              <a:buChar char="•"/>
            </a:pPr>
            <a:r>
              <a:rPr lang="zh-CN" altLang="en-US" sz="2200" dirty="0" smtClean="0">
                <a:solidFill>
                  <a:srgbClr val="3C3630"/>
                </a:solidFill>
                <a:latin typeface="楷体_GB2312" pitchFamily="49" charset="-122"/>
                <a:ea typeface="楷体_GB2312" pitchFamily="49" charset="-122"/>
              </a:rPr>
              <a:t>所有疑似禽流感患者的标本应在医院采集时立即分装，一式二份，以备复核。</a:t>
            </a:r>
          </a:p>
          <a:p>
            <a:pPr eaLnBrk="1" hangingPunct="1">
              <a:lnSpc>
                <a:spcPct val="80000"/>
              </a:lnSpc>
            </a:pPr>
            <a:endParaRPr lang="en-US" altLang="zh-CN" sz="1600" dirty="0" smtClean="0">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p:cNvSpPr>
            <a:spLocks noGrp="1" noChangeArrowheads="1"/>
          </p:cNvSpPr>
          <p:nvPr>
            <p:ph type="title"/>
          </p:nvPr>
        </p:nvSpPr>
        <p:spPr/>
        <p:txBody>
          <a:bodyPr/>
          <a:lstStyle/>
          <a:p>
            <a:pPr algn="l" eaLnBrk="1" hangingPunct="1"/>
            <a:r>
              <a:rPr lang="zh-CN" altLang="en-US" dirty="0" smtClean="0">
                <a:ea typeface="华文隶书" pitchFamily="2" charset="-122"/>
              </a:rPr>
              <a:t>  含漱液和鼻咽吸取物</a:t>
            </a:r>
            <a:endParaRPr lang="zh-CN" altLang="en-US" sz="2400" b="0" dirty="0" smtClean="0"/>
          </a:p>
        </p:txBody>
      </p:sp>
      <p:graphicFrame>
        <p:nvGraphicFramePr>
          <p:cNvPr id="132136" name="Group 40"/>
          <p:cNvGraphicFramePr>
            <a:graphicFrameLocks noGrp="1"/>
          </p:cNvGraphicFramePr>
          <p:nvPr>
            <p:ph type="body" idx="4294967295"/>
          </p:nvPr>
        </p:nvGraphicFramePr>
        <p:xfrm>
          <a:off x="214282" y="1785926"/>
          <a:ext cx="8715436" cy="4637088"/>
        </p:xfrm>
        <a:graphic>
          <a:graphicData uri="http://schemas.openxmlformats.org/drawingml/2006/table">
            <a:tbl>
              <a:tblPr/>
              <a:tblGrid>
                <a:gridCol w="1640039"/>
                <a:gridCol w="7075397"/>
              </a:tblGrid>
              <a:tr h="681038">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zh-CN" altLang="en-US" sz="2000" b="0" i="0" u="none" strike="noStrike" cap="none" normalizeH="0" baseline="0" dirty="0" smtClean="0">
                          <a:ln>
                            <a:noFill/>
                          </a:ln>
                          <a:solidFill>
                            <a:srgbClr val="D60093"/>
                          </a:solidFill>
                          <a:effectLst/>
                          <a:latin typeface="楷体_GB2312" pitchFamily="49" charset="-122"/>
                          <a:ea typeface="楷体_GB2312" pitchFamily="49" charset="-122"/>
                        </a:rPr>
                        <a:t>采集时间</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zh-CN" altLang="en-US" sz="2000" b="0" i="0" u="none" strike="noStrike" cap="none" normalizeH="0" baseline="0" dirty="0" smtClean="0">
                          <a:ln>
                            <a:noFill/>
                          </a:ln>
                          <a:solidFill>
                            <a:schemeClr val="tx1"/>
                          </a:solidFill>
                          <a:effectLst/>
                          <a:latin typeface="楷体_GB2312" pitchFamily="49" charset="-122"/>
                          <a:ea typeface="楷体_GB2312" pitchFamily="49" charset="-122"/>
                        </a:rPr>
                        <a:t>尽可能在发病的头</a:t>
                      </a:r>
                      <a:r>
                        <a:rPr kumimoji="0" lang="en-US" altLang="zh-CN" sz="2000" b="0" i="0" u="none" strike="noStrike" cap="none" normalizeH="0" baseline="0" dirty="0" smtClean="0">
                          <a:ln>
                            <a:noFill/>
                          </a:ln>
                          <a:solidFill>
                            <a:schemeClr val="tx1"/>
                          </a:solidFill>
                          <a:effectLst/>
                          <a:latin typeface="楷体_GB2312" pitchFamily="49" charset="-122"/>
                          <a:ea typeface="楷体_GB2312" pitchFamily="49" charset="-122"/>
                        </a:rPr>
                        <a:t>3</a:t>
                      </a:r>
                      <a:r>
                        <a:rPr kumimoji="0" lang="zh-CN" altLang="en-US" sz="2000" b="0" i="0" u="none" strike="noStrike" cap="none" normalizeH="0" baseline="0" dirty="0" smtClean="0">
                          <a:ln>
                            <a:noFill/>
                          </a:ln>
                          <a:solidFill>
                            <a:schemeClr val="tx1"/>
                          </a:solidFill>
                          <a:effectLst/>
                          <a:latin typeface="楷体_GB2312" pitchFamily="49" charset="-122"/>
                          <a:ea typeface="楷体_GB2312" pitchFamily="49" charset="-122"/>
                        </a:rPr>
                        <a:t>天采集。</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24013">
                <a:tc rowSpan="2">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zh-CN" altLang="en-US" sz="2000" b="0" i="0" u="none" strike="noStrike" cap="none" normalizeH="0" baseline="0" dirty="0" smtClean="0">
                          <a:ln>
                            <a:noFill/>
                          </a:ln>
                          <a:solidFill>
                            <a:srgbClr val="D60093"/>
                          </a:solidFill>
                          <a:effectLst/>
                          <a:latin typeface="楷体_GB2312" pitchFamily="49" charset="-122"/>
                          <a:ea typeface="楷体_GB2312" pitchFamily="49" charset="-122"/>
                        </a:rPr>
                        <a:t>采集方法</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zh-CN" altLang="en-US" sz="2000" b="0" i="0" u="none" strike="noStrike" cap="none" normalizeH="0" baseline="0" dirty="0" smtClean="0">
                          <a:ln>
                            <a:noFill/>
                          </a:ln>
                          <a:solidFill>
                            <a:srgbClr val="D787AF"/>
                          </a:solidFill>
                          <a:effectLst/>
                          <a:latin typeface="楷体_GB2312" pitchFamily="49" charset="-122"/>
                          <a:ea typeface="楷体_GB2312" pitchFamily="49" charset="-122"/>
                        </a:rPr>
                        <a:t>含漱液：</a:t>
                      </a:r>
                      <a:r>
                        <a:rPr kumimoji="0" lang="zh-CN" altLang="en-US" sz="2000" b="0" i="0" u="none" strike="noStrike" cap="none" normalizeH="0" baseline="0" dirty="0" smtClean="0">
                          <a:ln>
                            <a:noFill/>
                          </a:ln>
                          <a:solidFill>
                            <a:schemeClr val="tx1"/>
                          </a:solidFill>
                          <a:effectLst/>
                          <a:latin typeface="楷体_GB2312" pitchFamily="49" charset="-122"/>
                          <a:ea typeface="楷体_GB2312" pitchFamily="49" charset="-122"/>
                        </a:rPr>
                        <a:t>用</a:t>
                      </a:r>
                      <a:r>
                        <a:rPr kumimoji="0" lang="en-US" altLang="zh-CN" sz="2000" b="0" i="0" u="none" strike="noStrike" cap="none" normalizeH="0" baseline="0" dirty="0" smtClean="0">
                          <a:ln>
                            <a:noFill/>
                          </a:ln>
                          <a:solidFill>
                            <a:schemeClr val="tx1"/>
                          </a:solidFill>
                          <a:effectLst/>
                          <a:latin typeface="楷体_GB2312" pitchFamily="49" charset="-122"/>
                          <a:ea typeface="楷体_GB2312" pitchFamily="49" charset="-122"/>
                        </a:rPr>
                        <a:t>10 ml</a:t>
                      </a:r>
                      <a:r>
                        <a:rPr kumimoji="0" lang="zh-CN" altLang="en-US" sz="2000" b="0" i="0" u="none" strike="noStrike" cap="none" normalizeH="0" baseline="0" dirty="0" smtClean="0">
                          <a:ln>
                            <a:noFill/>
                          </a:ln>
                          <a:solidFill>
                            <a:schemeClr val="tx1"/>
                          </a:solidFill>
                          <a:effectLst/>
                          <a:latin typeface="楷体_GB2312" pitchFamily="49" charset="-122"/>
                          <a:ea typeface="楷体_GB2312" pitchFamily="49" charset="-122"/>
                        </a:rPr>
                        <a:t>生理盐水漱喉。漱时让患者</a:t>
                      </a:r>
                      <a:r>
                        <a:rPr kumimoji="0" lang="zh-CN" altLang="en-US" sz="2000" b="0" i="0" u="none" strike="noStrike" cap="none" normalizeH="0" baseline="0" dirty="0" smtClean="0">
                          <a:ln>
                            <a:noFill/>
                          </a:ln>
                          <a:solidFill>
                            <a:srgbClr val="FF0000"/>
                          </a:solidFill>
                          <a:effectLst/>
                          <a:latin typeface="楷体_GB2312" pitchFamily="49" charset="-122"/>
                          <a:ea typeface="楷体_GB2312" pitchFamily="49" charset="-122"/>
                        </a:rPr>
                        <a:t>头部微后仰</a:t>
                      </a:r>
                      <a:r>
                        <a:rPr kumimoji="0" lang="zh-CN" altLang="en-US" sz="2000" b="0" i="0" u="none" strike="noStrike" cap="none" normalizeH="0" baseline="0" dirty="0" smtClean="0">
                          <a:ln>
                            <a:noFill/>
                          </a:ln>
                          <a:solidFill>
                            <a:schemeClr val="tx1"/>
                          </a:solidFill>
                          <a:effectLst/>
                          <a:latin typeface="楷体_GB2312" pitchFamily="49" charset="-122"/>
                          <a:ea typeface="楷体_GB2312" pitchFamily="49" charset="-122"/>
                        </a:rPr>
                        <a:t>，发</a:t>
                      </a:r>
                      <a:r>
                        <a:rPr kumimoji="0" lang="zh-CN" altLang="en-US" sz="2000" b="0" i="0" u="none" strike="noStrike" cap="none" normalizeH="0" baseline="0" dirty="0" smtClean="0">
                          <a:ln>
                            <a:noFill/>
                          </a:ln>
                          <a:solidFill>
                            <a:schemeClr val="tx1"/>
                          </a:solidFill>
                          <a:effectLst/>
                          <a:latin typeface="华文楷体"/>
                          <a:ea typeface="楷体_GB2312" pitchFamily="49" charset="-122"/>
                        </a:rPr>
                        <a:t>“</a:t>
                      </a:r>
                      <a:r>
                        <a:rPr kumimoji="0" lang="zh-CN" altLang="en-US" sz="2000" b="0" i="0" u="none" strike="noStrike" cap="none" normalizeH="0" baseline="0" dirty="0" smtClean="0">
                          <a:ln>
                            <a:noFill/>
                          </a:ln>
                          <a:solidFill>
                            <a:schemeClr val="tx1"/>
                          </a:solidFill>
                          <a:effectLst/>
                          <a:latin typeface="楷体_GB2312" pitchFamily="49" charset="-122"/>
                          <a:ea typeface="楷体_GB2312" pitchFamily="49" charset="-122"/>
                        </a:rPr>
                        <a:t>噢</a:t>
                      </a:r>
                      <a:r>
                        <a:rPr kumimoji="0" lang="zh-CN" altLang="en-US" sz="2000" b="0" i="0" u="none" strike="noStrike" cap="none" normalizeH="0" baseline="0" dirty="0" smtClean="0">
                          <a:ln>
                            <a:noFill/>
                          </a:ln>
                          <a:solidFill>
                            <a:schemeClr val="tx1"/>
                          </a:solidFill>
                          <a:effectLst/>
                          <a:latin typeface="华文楷体"/>
                          <a:ea typeface="楷体_GB2312" pitchFamily="49" charset="-122"/>
                        </a:rPr>
                        <a:t>”</a:t>
                      </a:r>
                      <a:r>
                        <a:rPr kumimoji="0" lang="zh-CN" altLang="en-US" sz="2000" b="0" i="0" u="none" strike="noStrike" cap="none" normalizeH="0" baseline="0" dirty="0" smtClean="0">
                          <a:ln>
                            <a:noFill/>
                          </a:ln>
                          <a:solidFill>
                            <a:schemeClr val="tx1"/>
                          </a:solidFill>
                          <a:effectLst/>
                          <a:latin typeface="楷体_GB2312" pitchFamily="49" charset="-122"/>
                          <a:ea typeface="楷体_GB2312" pitchFamily="49" charset="-122"/>
                        </a:rPr>
                        <a:t>声，让生理盐水在咽部转动。然后，用平皿或烧杯收集洗液，再倒进保存管中。</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zh-CN" altLang="en-US" sz="2000" b="0" i="0" u="none" strike="noStrike" cap="none" normalizeH="0" baseline="0" dirty="0" smtClean="0">
                          <a:ln>
                            <a:noFill/>
                          </a:ln>
                          <a:solidFill>
                            <a:srgbClr val="00CC00"/>
                          </a:solidFill>
                          <a:effectLst/>
                          <a:latin typeface="楷体_GB2312" pitchFamily="49" charset="-122"/>
                          <a:ea typeface="楷体_GB2312" pitchFamily="49" charset="-122"/>
                        </a:rPr>
                        <a:t>取漱口液时，需预先了解患者是否对抗菌素有过敏史，如有，含漱液中不应含抗菌素。</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62100">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zh-CN" altLang="en-US" sz="2000" b="0" i="0" u="none" strike="noStrike" cap="none" normalizeH="0" baseline="0" dirty="0" smtClean="0">
                          <a:ln>
                            <a:noFill/>
                          </a:ln>
                          <a:solidFill>
                            <a:srgbClr val="D787AF"/>
                          </a:solidFill>
                          <a:effectLst/>
                          <a:latin typeface="楷体_GB2312" pitchFamily="49" charset="-122"/>
                          <a:ea typeface="楷体_GB2312" pitchFamily="49" charset="-122"/>
                        </a:rPr>
                        <a:t>鼻咽吸取物：</a:t>
                      </a:r>
                      <a:r>
                        <a:rPr kumimoji="0" lang="zh-CN" altLang="en-US" sz="2000" b="0" i="0" u="none" strike="noStrike" cap="none" normalizeH="0" baseline="0" dirty="0" smtClean="0">
                          <a:ln>
                            <a:noFill/>
                          </a:ln>
                          <a:solidFill>
                            <a:schemeClr val="tx1"/>
                          </a:solidFill>
                          <a:effectLst/>
                          <a:latin typeface="楷体_GB2312" pitchFamily="49" charset="-122"/>
                          <a:ea typeface="楷体_GB2312" pitchFamily="49" charset="-122"/>
                        </a:rPr>
                        <a:t>用与负压泵相连的收集器从鼻咽部抽取粘液。先将收集器头部插入鼻腔，接通负压，旋转收集器头部并缓慢退出。收集抽取的粘液，并用采样液</a:t>
                      </a:r>
                      <a:r>
                        <a:rPr kumimoji="0" lang="en-US" altLang="zh-CN" sz="2000" b="0" i="0" u="none" strike="noStrike" cap="none" normalizeH="0" baseline="0" dirty="0" smtClean="0">
                          <a:ln>
                            <a:noFill/>
                          </a:ln>
                          <a:solidFill>
                            <a:schemeClr val="tx1"/>
                          </a:solidFill>
                          <a:effectLst/>
                          <a:latin typeface="楷体_GB2312" pitchFamily="49" charset="-122"/>
                          <a:ea typeface="楷体_GB2312" pitchFamily="49" charset="-122"/>
                        </a:rPr>
                        <a:t>5ml</a:t>
                      </a:r>
                      <a:r>
                        <a:rPr kumimoji="0" lang="zh-CN" altLang="en-US" sz="2000" b="0" i="0" u="none" strike="noStrike" cap="none" normalizeH="0" baseline="0" dirty="0" smtClean="0">
                          <a:ln>
                            <a:noFill/>
                          </a:ln>
                          <a:solidFill>
                            <a:schemeClr val="tx1"/>
                          </a:solidFill>
                          <a:effectLst/>
                          <a:latin typeface="楷体_GB2312" pitchFamily="49" charset="-122"/>
                          <a:ea typeface="楷体_GB2312" pitchFamily="49" charset="-122"/>
                        </a:rPr>
                        <a:t>涮洗收集器</a:t>
                      </a:r>
                      <a:r>
                        <a:rPr kumimoji="0" lang="en-US" altLang="zh-CN" sz="2000" b="0" i="0" u="none" strike="noStrike" cap="none" normalizeH="0" baseline="0" dirty="0" smtClean="0">
                          <a:ln>
                            <a:noFill/>
                          </a:ln>
                          <a:solidFill>
                            <a:schemeClr val="tx1"/>
                          </a:solidFill>
                          <a:effectLst/>
                          <a:latin typeface="楷体_GB2312" pitchFamily="49" charset="-122"/>
                          <a:ea typeface="楷体_GB2312" pitchFamily="49" charset="-122"/>
                        </a:rPr>
                        <a:t>3</a:t>
                      </a:r>
                      <a:r>
                        <a:rPr kumimoji="0" lang="zh-CN" altLang="en-US" sz="2000" b="0" i="0" u="none" strike="noStrike" cap="none" normalizeH="0" baseline="0" dirty="0" smtClean="0">
                          <a:ln>
                            <a:noFill/>
                          </a:ln>
                          <a:solidFill>
                            <a:schemeClr val="tx1"/>
                          </a:solidFill>
                          <a:effectLst/>
                          <a:latin typeface="楷体_GB2312" pitchFamily="49" charset="-122"/>
                          <a:ea typeface="楷体_GB2312" pitchFamily="49" charset="-122"/>
                        </a:rPr>
                        <a:t>次。</a:t>
                      </a:r>
                    </a:p>
                    <a:p>
                      <a:pPr marL="0" marR="0" lvl="0" indent="0" algn="l" defTabSz="914400" rtl="0" eaLnBrk="1" fontAlgn="base" latinLnBrk="0" hangingPunct="1">
                        <a:lnSpc>
                          <a:spcPct val="100000"/>
                        </a:lnSpc>
                        <a:spcBef>
                          <a:spcPct val="0"/>
                        </a:spcBef>
                        <a:spcAft>
                          <a:spcPct val="0"/>
                        </a:spcAft>
                        <a:buClrTx/>
                        <a:buSzPct val="75000"/>
                        <a:buFontTx/>
                        <a:buNone/>
                        <a:tabLst/>
                      </a:pPr>
                      <a:endParaRPr kumimoji="0" lang="en-US" altLang="zh-CN" sz="2000" b="0" i="0" u="none" strike="noStrike" cap="none" normalizeH="0" baseline="0" dirty="0" smtClean="0">
                        <a:ln>
                          <a:noFill/>
                        </a:ln>
                        <a:solidFill>
                          <a:schemeClr val="tx1"/>
                        </a:solidFill>
                        <a:effectLst/>
                        <a:latin typeface="楷体_GB2312" pitchFamily="49" charset="-122"/>
                        <a:ea typeface="楷体_GB2312" pitchFamily="49"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7550">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zh-CN" altLang="en-US" sz="2000" b="0" i="0" u="none" strike="noStrike" cap="none" normalizeH="0" baseline="0" dirty="0" smtClean="0">
                          <a:ln>
                            <a:noFill/>
                          </a:ln>
                          <a:solidFill>
                            <a:srgbClr val="D60093"/>
                          </a:solidFill>
                          <a:effectLst/>
                          <a:latin typeface="楷体_GB2312" pitchFamily="49" charset="-122"/>
                          <a:ea typeface="楷体_GB2312" pitchFamily="49" charset="-122"/>
                        </a:rPr>
                        <a:t>保存器械</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Pct val="75000"/>
                        <a:buFontTx/>
                        <a:buNone/>
                        <a:tabLst/>
                      </a:pPr>
                      <a:r>
                        <a:rPr kumimoji="0" lang="en-US" altLang="zh-CN" sz="2000" b="0" i="0" u="none" strike="noStrike" cap="none" normalizeH="0" baseline="0" dirty="0" smtClean="0">
                          <a:ln>
                            <a:noFill/>
                          </a:ln>
                          <a:solidFill>
                            <a:schemeClr val="tx1"/>
                          </a:solidFill>
                          <a:effectLst/>
                          <a:latin typeface="楷体_GB2312" pitchFamily="49" charset="-122"/>
                          <a:ea typeface="楷体_GB2312" pitchFamily="49" charset="-122"/>
                        </a:rPr>
                        <a:t>15 ml</a:t>
                      </a:r>
                      <a:r>
                        <a:rPr kumimoji="0" lang="zh-CN" altLang="en-US" sz="2000" b="0" i="0" u="none" strike="noStrike" cap="none" normalizeH="0" baseline="0" dirty="0" smtClean="0">
                          <a:ln>
                            <a:noFill/>
                          </a:ln>
                          <a:solidFill>
                            <a:schemeClr val="tx1"/>
                          </a:solidFill>
                          <a:effectLst/>
                          <a:latin typeface="楷体_GB2312" pitchFamily="49" charset="-122"/>
                          <a:ea typeface="楷体_GB2312" pitchFamily="49" charset="-122"/>
                        </a:rPr>
                        <a:t>螺口塑料管。</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p:cNvSpPr>
            <a:spLocks noGrp="1" noChangeArrowheads="1"/>
          </p:cNvSpPr>
          <p:nvPr>
            <p:ph type="title"/>
          </p:nvPr>
        </p:nvSpPr>
        <p:spPr/>
        <p:txBody>
          <a:bodyPr/>
          <a:lstStyle/>
          <a:p>
            <a:pPr algn="l" eaLnBrk="1" hangingPunct="1"/>
            <a:r>
              <a:rPr lang="zh-CN" altLang="en-US" dirty="0" smtClean="0">
                <a:solidFill>
                  <a:schemeClr val="bg1"/>
                </a:solidFill>
                <a:latin typeface="华文隶书" pitchFamily="2" charset="-122"/>
                <a:ea typeface="华文隶书" pitchFamily="2" charset="-122"/>
              </a:rPr>
              <a:t> 呼吸道标本</a:t>
            </a:r>
          </a:p>
        </p:txBody>
      </p:sp>
      <p:sp>
        <p:nvSpPr>
          <p:cNvPr id="38915" name="Rectangle 3"/>
          <p:cNvSpPr>
            <a:spLocks noGrp="1" noChangeArrowheads="1"/>
          </p:cNvSpPr>
          <p:nvPr>
            <p:ph type="body" sz="half" idx="1"/>
          </p:nvPr>
        </p:nvSpPr>
        <p:spPr>
          <a:xfrm>
            <a:off x="214282" y="2143116"/>
            <a:ext cx="8715436" cy="3943359"/>
          </a:xfrm>
        </p:spPr>
        <p:txBody>
          <a:bodyPr/>
          <a:lstStyle/>
          <a:p>
            <a:pPr algn="just" eaLnBrk="1" hangingPunct="1">
              <a:lnSpc>
                <a:spcPct val="125000"/>
              </a:lnSpc>
            </a:pPr>
            <a:r>
              <a:rPr lang="zh-CN" altLang="en-US" dirty="0" smtClean="0">
                <a:solidFill>
                  <a:srgbClr val="0000CC"/>
                </a:solidFill>
                <a:latin typeface="楷体_GB2312" pitchFamily="49" charset="-122"/>
                <a:ea typeface="楷体_GB2312" pitchFamily="49" charset="-122"/>
              </a:rPr>
              <a:t>适用于气管插管病人：</a:t>
            </a:r>
            <a:endParaRPr lang="en-US" altLang="zh-CN" dirty="0" smtClean="0">
              <a:solidFill>
                <a:srgbClr val="0000CC"/>
              </a:solidFill>
              <a:latin typeface="楷体_GB2312" pitchFamily="49" charset="-122"/>
              <a:ea typeface="楷体_GB2312" pitchFamily="49" charset="-122"/>
            </a:endParaRPr>
          </a:p>
          <a:p>
            <a:pPr algn="just" eaLnBrk="1" hangingPunct="1">
              <a:lnSpc>
                <a:spcPct val="125000"/>
              </a:lnSpc>
              <a:buNone/>
            </a:pPr>
            <a:r>
              <a:rPr lang="en-US" altLang="zh-CN" sz="2000" b="1" dirty="0" smtClean="0">
                <a:solidFill>
                  <a:srgbClr val="0000CC"/>
                </a:solidFill>
                <a:latin typeface="楷体_GB2312" pitchFamily="49" charset="-122"/>
                <a:ea typeface="楷体_GB2312" pitchFamily="49" charset="-122"/>
              </a:rPr>
              <a:t>  </a:t>
            </a:r>
            <a:r>
              <a:rPr lang="zh-CN" altLang="en-US" sz="2000" b="1" dirty="0" smtClean="0">
                <a:latin typeface="楷体_GB2312" pitchFamily="49" charset="-122"/>
                <a:ea typeface="楷体_GB2312" pitchFamily="49" charset="-122"/>
              </a:rPr>
              <a:t>只采集重症病人，无时间限制。收集气管吸取液或支气管灌洗液</a:t>
            </a:r>
            <a:r>
              <a:rPr lang="en-US" altLang="zh-CN" sz="2000" b="1" dirty="0" smtClean="0">
                <a:latin typeface="楷体_GB2312" pitchFamily="49" charset="-122"/>
                <a:ea typeface="楷体_GB2312" pitchFamily="49" charset="-122"/>
              </a:rPr>
              <a:t>5-l0ml</a:t>
            </a:r>
            <a:r>
              <a:rPr lang="zh-CN" altLang="en-US" sz="2000" b="1" dirty="0" smtClean="0">
                <a:latin typeface="楷体_GB2312" pitchFamily="49" charset="-122"/>
                <a:ea typeface="楷体_GB2312" pitchFamily="49" charset="-122"/>
              </a:rPr>
              <a:t>放入无菌、带垫圈的</a:t>
            </a:r>
            <a:r>
              <a:rPr lang="en-US" altLang="zh-CN" sz="2000" b="1" dirty="0" smtClean="0">
                <a:latin typeface="楷体_GB2312" pitchFamily="49" charset="-122"/>
                <a:ea typeface="楷体_GB2312" pitchFamily="49" charset="-122"/>
              </a:rPr>
              <a:t>50ml</a:t>
            </a:r>
            <a:r>
              <a:rPr lang="zh-CN" altLang="en-US" sz="2000" b="1" dirty="0" smtClean="0">
                <a:latin typeface="楷体_GB2312" pitchFamily="49" charset="-122"/>
                <a:ea typeface="楷体_GB2312" pitchFamily="49" charset="-122"/>
              </a:rPr>
              <a:t>螺口塑料管中。</a:t>
            </a:r>
          </a:p>
          <a:p>
            <a:pPr algn="just" eaLnBrk="1" hangingPunct="1">
              <a:lnSpc>
                <a:spcPct val="125000"/>
              </a:lnSpc>
            </a:pPr>
            <a:r>
              <a:rPr lang="zh-CN" altLang="en-US" dirty="0" smtClean="0">
                <a:solidFill>
                  <a:srgbClr val="0000CC"/>
                </a:solidFill>
                <a:latin typeface="楷体_GB2312" pitchFamily="49" charset="-122"/>
                <a:ea typeface="楷体_GB2312" pitchFamily="49" charset="-122"/>
              </a:rPr>
              <a:t>痰液：</a:t>
            </a:r>
            <a:endParaRPr lang="en-US" altLang="zh-CN" dirty="0" smtClean="0">
              <a:solidFill>
                <a:srgbClr val="0000CC"/>
              </a:solidFill>
              <a:latin typeface="楷体_GB2312" pitchFamily="49" charset="-122"/>
              <a:ea typeface="楷体_GB2312" pitchFamily="49" charset="-122"/>
            </a:endParaRPr>
          </a:p>
          <a:p>
            <a:pPr algn="just" eaLnBrk="1" hangingPunct="1">
              <a:lnSpc>
                <a:spcPct val="125000"/>
              </a:lnSpc>
              <a:buNone/>
            </a:pPr>
            <a:r>
              <a:rPr lang="en-US" altLang="zh-CN" sz="2000" b="1" dirty="0" smtClean="0">
                <a:solidFill>
                  <a:srgbClr val="0000CC"/>
                </a:solidFill>
                <a:latin typeface="楷体_GB2312" pitchFamily="49" charset="-122"/>
                <a:ea typeface="楷体_GB2312" pitchFamily="49" charset="-122"/>
              </a:rPr>
              <a:t>  </a:t>
            </a:r>
            <a:r>
              <a:rPr lang="zh-CN" altLang="en-US" sz="2000" b="1" dirty="0" smtClean="0">
                <a:latin typeface="楷体_GB2312" pitchFamily="49" charset="-122"/>
                <a:ea typeface="楷体_GB2312" pitchFamily="49" charset="-122"/>
              </a:rPr>
              <a:t>采取自然咳痰法，即病人将痰液咳入无菌平皿中，然后用棉签刮取痰液放入含</a:t>
            </a:r>
            <a:r>
              <a:rPr lang="en-US" altLang="zh-CN" sz="2000" b="1" dirty="0" smtClean="0">
                <a:latin typeface="楷体_GB2312" pitchFamily="49" charset="-122"/>
                <a:ea typeface="楷体_GB2312" pitchFamily="49" charset="-122"/>
              </a:rPr>
              <a:t>4-ml</a:t>
            </a:r>
            <a:r>
              <a:rPr lang="zh-CN" altLang="en-US" sz="2000" b="1" dirty="0" smtClean="0">
                <a:latin typeface="楷体_GB2312" pitchFamily="49" charset="-122"/>
                <a:ea typeface="楷体_GB2312" pitchFamily="49" charset="-122"/>
              </a:rPr>
              <a:t>样本运输液的螺口试管中。也可直接将痰咳到广口瓶中，盖上盖子，尽快送检（以清晨的一口痰为佳）。</a:t>
            </a:r>
          </a:p>
          <a:p>
            <a:pPr eaLnBrk="1" hangingPunct="1">
              <a:lnSpc>
                <a:spcPct val="90000"/>
              </a:lnSpc>
            </a:pPr>
            <a:endParaRPr lang="en-US" altLang="zh-CN" sz="18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p:cNvSpPr>
            <a:spLocks noGrp="1" noChangeArrowheads="1"/>
          </p:cNvSpPr>
          <p:nvPr>
            <p:ph type="title"/>
          </p:nvPr>
        </p:nvSpPr>
        <p:spPr/>
        <p:txBody>
          <a:bodyPr/>
          <a:lstStyle/>
          <a:p>
            <a:pPr algn="l" eaLnBrk="1" hangingPunct="1"/>
            <a:r>
              <a:rPr lang="zh-CN" altLang="en-US" dirty="0" smtClean="0">
                <a:solidFill>
                  <a:schemeClr val="bg1"/>
                </a:solidFill>
                <a:ea typeface="华文隶书" pitchFamily="2" charset="-122"/>
              </a:rPr>
              <a:t>  全血</a:t>
            </a:r>
          </a:p>
        </p:txBody>
      </p:sp>
      <p:sp>
        <p:nvSpPr>
          <p:cNvPr id="39939" name="Rectangle 3"/>
          <p:cNvSpPr>
            <a:spLocks noGrp="1" noChangeArrowheads="1"/>
          </p:cNvSpPr>
          <p:nvPr>
            <p:ph type="body" sz="half" idx="1"/>
          </p:nvPr>
        </p:nvSpPr>
        <p:spPr>
          <a:xfrm>
            <a:off x="214282" y="2071678"/>
            <a:ext cx="8643998" cy="4014797"/>
          </a:xfrm>
        </p:spPr>
        <p:txBody>
          <a:bodyPr/>
          <a:lstStyle/>
          <a:p>
            <a:pPr algn="just" eaLnBrk="1" hangingPunct="1">
              <a:lnSpc>
                <a:spcPct val="90000"/>
              </a:lnSpc>
            </a:pPr>
            <a:r>
              <a:rPr lang="zh-CN" altLang="en-US" dirty="0" smtClean="0">
                <a:solidFill>
                  <a:srgbClr val="0000CC"/>
                </a:solidFill>
                <a:latin typeface="楷体_GB2312" pitchFamily="49" charset="-122"/>
                <a:ea typeface="楷体_GB2312" pitchFamily="49" charset="-122"/>
              </a:rPr>
              <a:t>全血：</a:t>
            </a:r>
            <a:endParaRPr lang="en-US" altLang="zh-CN" dirty="0" smtClean="0">
              <a:solidFill>
                <a:srgbClr val="0000CC"/>
              </a:solidFill>
              <a:latin typeface="楷体_GB2312" pitchFamily="49" charset="-122"/>
              <a:ea typeface="楷体_GB2312" pitchFamily="49" charset="-122"/>
            </a:endParaRPr>
          </a:p>
          <a:p>
            <a:pPr algn="just" eaLnBrk="1" hangingPunct="1">
              <a:lnSpc>
                <a:spcPct val="90000"/>
              </a:lnSpc>
              <a:buNone/>
            </a:pPr>
            <a:r>
              <a:rPr lang="en-US" altLang="zh-CN" b="1" dirty="0" smtClean="0">
                <a:solidFill>
                  <a:srgbClr val="0000CC"/>
                </a:solidFill>
                <a:latin typeface="楷体_GB2312" pitchFamily="49" charset="-122"/>
                <a:ea typeface="楷体_GB2312" pitchFamily="49" charset="-122"/>
              </a:rPr>
              <a:t>  </a:t>
            </a:r>
            <a:r>
              <a:rPr lang="zh-CN" altLang="en-US" b="1" dirty="0" smtClean="0">
                <a:latin typeface="楷体_GB2312" pitchFamily="49" charset="-122"/>
                <a:ea typeface="楷体_GB2312" pitchFamily="49" charset="-122"/>
              </a:rPr>
              <a:t>采集</a:t>
            </a:r>
            <a:r>
              <a:rPr lang="en-US" altLang="zh-CN" b="1" dirty="0" smtClean="0">
                <a:latin typeface="楷体_GB2312" pitchFamily="49" charset="-122"/>
                <a:ea typeface="楷体_GB2312" pitchFamily="49" charset="-122"/>
              </a:rPr>
              <a:t>5-10ml</a:t>
            </a:r>
            <a:r>
              <a:rPr lang="zh-CN" altLang="en-US" b="1" dirty="0" smtClean="0">
                <a:latin typeface="楷体_GB2312" pitchFamily="49" charset="-122"/>
                <a:ea typeface="楷体_GB2312" pitchFamily="49" charset="-122"/>
              </a:rPr>
              <a:t>全血放入已加抗凝剂的灭菌试管或螺口管中；</a:t>
            </a:r>
            <a:r>
              <a:rPr lang="en-US" altLang="zh-CN" b="1" dirty="0" smtClean="0">
                <a:latin typeface="楷体_GB2312" pitchFamily="49" charset="-122"/>
                <a:ea typeface="楷体_GB2312" pitchFamily="49" charset="-122"/>
              </a:rPr>
              <a:t>4℃</a:t>
            </a:r>
            <a:r>
              <a:rPr lang="zh-CN" altLang="en-US" b="1" dirty="0" smtClean="0">
                <a:latin typeface="楷体_GB2312" pitchFamily="49" charset="-122"/>
                <a:ea typeface="楷体_GB2312" pitchFamily="49" charset="-122"/>
              </a:rPr>
              <a:t>条件下立即送至有关实验室。</a:t>
            </a:r>
          </a:p>
          <a:p>
            <a:pPr algn="just" eaLnBrk="1" hangingPunct="1">
              <a:lnSpc>
                <a:spcPct val="110000"/>
              </a:lnSpc>
              <a:buClr>
                <a:schemeClr val="folHlink"/>
              </a:buClr>
              <a:buFont typeface="Wingdings" pitchFamily="2" charset="2"/>
              <a:buChar char="Ø"/>
            </a:pPr>
            <a:r>
              <a:rPr lang="zh-CN" altLang="en-US" b="1" dirty="0" smtClean="0">
                <a:latin typeface="楷体_GB2312" pitchFamily="49" charset="-122"/>
                <a:ea typeface="楷体_GB2312" pitchFamily="49" charset="-122"/>
              </a:rPr>
              <a:t>用于细菌培养的血标本直接种入培养液或培养基中。采血量相等于培养液的十分之一，通常是</a:t>
            </a:r>
            <a:r>
              <a:rPr lang="en-US" altLang="zh-CN" b="1" dirty="0" smtClean="0">
                <a:latin typeface="楷体_GB2312" pitchFamily="49" charset="-122"/>
                <a:ea typeface="楷体_GB2312" pitchFamily="49" charset="-122"/>
              </a:rPr>
              <a:t>50ml</a:t>
            </a:r>
            <a:r>
              <a:rPr lang="zh-CN" altLang="en-US" b="1" dirty="0" smtClean="0">
                <a:latin typeface="楷体_GB2312" pitchFamily="49" charset="-122"/>
                <a:ea typeface="楷体_GB2312" pitchFamily="49" charset="-122"/>
              </a:rPr>
              <a:t>培养液采血</a:t>
            </a:r>
            <a:r>
              <a:rPr lang="en-US" altLang="zh-CN" b="1" dirty="0" smtClean="0">
                <a:latin typeface="楷体_GB2312" pitchFamily="49" charset="-122"/>
                <a:ea typeface="楷体_GB2312" pitchFamily="49" charset="-122"/>
              </a:rPr>
              <a:t>5ml</a:t>
            </a:r>
            <a:r>
              <a:rPr lang="zh-CN" altLang="en-US" b="1" dirty="0" smtClean="0">
                <a:latin typeface="楷体_GB2312" pitchFamily="49" charset="-122"/>
                <a:ea typeface="楷体_GB2312" pitchFamily="49" charset="-122"/>
              </a:rPr>
              <a:t>。</a:t>
            </a:r>
          </a:p>
          <a:p>
            <a:pPr algn="just" eaLnBrk="1" hangingPunct="1">
              <a:lnSpc>
                <a:spcPct val="110000"/>
              </a:lnSpc>
              <a:buClr>
                <a:schemeClr val="folHlink"/>
              </a:buClr>
              <a:buFont typeface="Wingdings" pitchFamily="2" charset="2"/>
              <a:buChar char="Ø"/>
            </a:pPr>
            <a:r>
              <a:rPr lang="zh-CN" altLang="en-US" b="1" dirty="0" smtClean="0">
                <a:latin typeface="楷体_GB2312" pitchFamily="49" charset="-122"/>
                <a:ea typeface="楷体_GB2312" pitchFamily="49" charset="-122"/>
              </a:rPr>
              <a:t>采血一般应在治疗前，并在高热、寒战时作培养。如：伤寒在发病一周内即菌血症期间采血；化脓性脑膜炎、鼠疫应在发热</a:t>
            </a:r>
            <a:r>
              <a:rPr lang="en-US" altLang="zh-CN" b="1" dirty="0" smtClean="0">
                <a:latin typeface="楷体_GB2312" pitchFamily="49" charset="-122"/>
                <a:ea typeface="楷体_GB2312" pitchFamily="49" charset="-122"/>
              </a:rPr>
              <a:t>1-2</a:t>
            </a:r>
            <a:r>
              <a:rPr lang="zh-CN" altLang="en-US" b="1" dirty="0" smtClean="0">
                <a:latin typeface="楷体_GB2312" pitchFamily="49" charset="-122"/>
                <a:ea typeface="楷体_GB2312" pitchFamily="49" charset="-122"/>
              </a:rPr>
              <a:t>天内采血。</a:t>
            </a:r>
          </a:p>
          <a:p>
            <a:pPr eaLnBrk="1" hangingPunct="1">
              <a:lnSpc>
                <a:spcPct val="90000"/>
              </a:lnSpc>
            </a:pPr>
            <a:endParaRPr lang="en-US" altLang="zh-CN" sz="20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p:cNvSpPr>
            <a:spLocks noGrp="1" noChangeArrowheads="1"/>
          </p:cNvSpPr>
          <p:nvPr>
            <p:ph type="title"/>
          </p:nvPr>
        </p:nvSpPr>
        <p:spPr/>
        <p:txBody>
          <a:bodyPr/>
          <a:lstStyle/>
          <a:p>
            <a:pPr algn="l" eaLnBrk="1" hangingPunct="1"/>
            <a:r>
              <a:rPr lang="zh-CN" altLang="en-US" sz="4000" b="0" dirty="0" smtClean="0">
                <a:solidFill>
                  <a:schemeClr val="bg1"/>
                </a:solidFill>
                <a:ea typeface="华文隶书" pitchFamily="2" charset="-122"/>
              </a:rPr>
              <a:t>血清</a:t>
            </a:r>
            <a:endParaRPr lang="zh-CN" altLang="en-US" dirty="0" smtClean="0">
              <a:solidFill>
                <a:schemeClr val="bg1"/>
              </a:solidFill>
              <a:ea typeface="华文隶书" pitchFamily="2" charset="-122"/>
            </a:endParaRPr>
          </a:p>
        </p:txBody>
      </p:sp>
      <p:sp>
        <p:nvSpPr>
          <p:cNvPr id="40963" name="Rectangle 3"/>
          <p:cNvSpPr>
            <a:spLocks noGrp="1" noChangeArrowheads="1"/>
          </p:cNvSpPr>
          <p:nvPr>
            <p:ph type="body" sz="half" idx="1"/>
          </p:nvPr>
        </p:nvSpPr>
        <p:spPr>
          <a:xfrm>
            <a:off x="285720" y="2362200"/>
            <a:ext cx="8643998" cy="3724275"/>
          </a:xfrm>
        </p:spPr>
        <p:txBody>
          <a:bodyPr/>
          <a:lstStyle/>
          <a:p>
            <a:pPr eaLnBrk="1" hangingPunct="1">
              <a:lnSpc>
                <a:spcPct val="110000"/>
              </a:lnSpc>
            </a:pPr>
            <a:r>
              <a:rPr lang="zh-CN" altLang="en-US" sz="2000" b="1" dirty="0" smtClean="0">
                <a:solidFill>
                  <a:srgbClr val="0000CC"/>
                </a:solidFill>
              </a:rPr>
              <a:t>血清采集</a:t>
            </a:r>
            <a:r>
              <a:rPr lang="zh-CN" altLang="en-US" sz="2000" dirty="0" smtClean="0">
                <a:solidFill>
                  <a:srgbClr val="0000CC"/>
                </a:solidFill>
              </a:rPr>
              <a:t>：</a:t>
            </a:r>
            <a:r>
              <a:rPr lang="zh-CN" altLang="en-US" sz="2000" b="1" dirty="0" smtClean="0">
                <a:latin typeface="楷体_GB2312" pitchFamily="49" charset="-122"/>
                <a:ea typeface="楷体_GB2312" pitchFamily="49" charset="-122"/>
              </a:rPr>
              <a:t>血清标本收集流程：</a:t>
            </a:r>
          </a:p>
          <a:p>
            <a:pPr eaLnBrk="1" hangingPunct="1">
              <a:lnSpc>
                <a:spcPct val="110000"/>
              </a:lnSpc>
              <a:buFont typeface="Wingdings" pitchFamily="2" charset="2"/>
              <a:buNone/>
            </a:pPr>
            <a:r>
              <a:rPr lang="zh-CN" altLang="en-US" sz="1800" b="1" dirty="0" smtClean="0">
                <a:latin typeface="楷体_GB2312" pitchFamily="49" charset="-122"/>
                <a:ea typeface="楷体_GB2312" pitchFamily="49" charset="-122"/>
              </a:rPr>
              <a:t>①收集</a:t>
            </a:r>
            <a:r>
              <a:rPr lang="en-US" altLang="zh-CN" sz="1800" b="1" dirty="0" smtClean="0">
                <a:latin typeface="楷体_GB2312" pitchFamily="49" charset="-122"/>
                <a:ea typeface="楷体_GB2312" pitchFamily="49" charset="-122"/>
              </a:rPr>
              <a:t>5ml</a:t>
            </a:r>
            <a:r>
              <a:rPr lang="zh-CN" altLang="en-US" sz="1800" b="1" dirty="0" smtClean="0">
                <a:latin typeface="楷体_GB2312" pitchFamily="49" charset="-122"/>
                <a:ea typeface="楷体_GB2312" pitchFamily="49" charset="-122"/>
              </a:rPr>
              <a:t>静脉血加入到消毒的试管中，写明收集日期和病人的号码；</a:t>
            </a:r>
          </a:p>
          <a:p>
            <a:pPr eaLnBrk="1" hangingPunct="1">
              <a:lnSpc>
                <a:spcPct val="110000"/>
              </a:lnSpc>
              <a:buFont typeface="Wingdings" pitchFamily="2" charset="2"/>
              <a:buNone/>
            </a:pPr>
            <a:r>
              <a:rPr lang="zh-CN" altLang="en-US" sz="1800" b="1" dirty="0" smtClean="0">
                <a:latin typeface="楷体_GB2312" pitchFamily="49" charset="-122"/>
                <a:ea typeface="楷体_GB2312" pitchFamily="49" charset="-122"/>
              </a:rPr>
              <a:t>②</a:t>
            </a:r>
            <a:r>
              <a:rPr lang="en-US" altLang="zh-CN" sz="1800" b="1" dirty="0" smtClean="0">
                <a:latin typeface="楷体_GB2312" pitchFamily="49" charset="-122"/>
                <a:ea typeface="楷体_GB2312" pitchFamily="49" charset="-122"/>
              </a:rPr>
              <a:t>2000rpm</a:t>
            </a:r>
            <a:r>
              <a:rPr lang="zh-CN" altLang="en-US" sz="1800" b="1" dirty="0" smtClean="0">
                <a:latin typeface="楷体_GB2312" pitchFamily="49" charset="-122"/>
                <a:ea typeface="楷体_GB2312" pitchFamily="49" charset="-122"/>
              </a:rPr>
              <a:t>离心</a:t>
            </a:r>
            <a:r>
              <a:rPr lang="en-US" altLang="zh-CN" sz="1800" b="1" dirty="0" smtClean="0">
                <a:latin typeface="楷体_GB2312" pitchFamily="49" charset="-122"/>
                <a:ea typeface="楷体_GB2312" pitchFamily="49" charset="-122"/>
              </a:rPr>
              <a:t>10</a:t>
            </a:r>
            <a:r>
              <a:rPr lang="zh-CN" altLang="en-US" sz="1800" b="1" dirty="0" smtClean="0">
                <a:latin typeface="楷体_GB2312" pitchFamily="49" charset="-122"/>
                <a:ea typeface="楷体_GB2312" pitchFamily="49" charset="-122"/>
              </a:rPr>
              <a:t>分钟，分离血清；没有离心机，血标本应冷藏放置，直到血细胞块从血清中完全析出；</a:t>
            </a:r>
          </a:p>
          <a:p>
            <a:pPr eaLnBrk="1" hangingPunct="1">
              <a:lnSpc>
                <a:spcPct val="110000"/>
              </a:lnSpc>
              <a:buFont typeface="Wingdings" pitchFamily="2" charset="2"/>
              <a:buNone/>
            </a:pPr>
            <a:r>
              <a:rPr lang="zh-CN" altLang="en-US" sz="1800" b="1" dirty="0" smtClean="0">
                <a:latin typeface="楷体_GB2312" pitchFamily="49" charset="-122"/>
                <a:ea typeface="楷体_GB2312" pitchFamily="49" charset="-122"/>
              </a:rPr>
              <a:t>③血清应保存在</a:t>
            </a:r>
            <a:r>
              <a:rPr lang="en-US" altLang="zh-CN" sz="1800" b="1" dirty="0" smtClean="0">
                <a:latin typeface="楷体_GB2312" pitchFamily="49" charset="-122"/>
                <a:ea typeface="楷体_GB2312" pitchFamily="49" charset="-122"/>
              </a:rPr>
              <a:t>4-8℃,</a:t>
            </a:r>
            <a:r>
              <a:rPr lang="zh-CN" altLang="en-US" sz="1800" b="1" dirty="0" smtClean="0">
                <a:latin typeface="楷体_GB2312" pitchFamily="49" charset="-122"/>
                <a:ea typeface="楷体_GB2312" pitchFamily="49" charset="-122"/>
              </a:rPr>
              <a:t>最多不能超过</a:t>
            </a:r>
            <a:r>
              <a:rPr lang="en-US" altLang="zh-CN" sz="1800" b="1" dirty="0" smtClean="0">
                <a:latin typeface="楷体_GB2312" pitchFamily="49" charset="-122"/>
                <a:ea typeface="楷体_GB2312" pitchFamily="49" charset="-122"/>
              </a:rPr>
              <a:t>24</a:t>
            </a:r>
            <a:r>
              <a:rPr lang="zh-CN" altLang="en-US" sz="1800" b="1" dirty="0" smtClean="0">
                <a:latin typeface="楷体_GB2312" pitchFamily="49" charset="-122"/>
                <a:ea typeface="楷体_GB2312" pitchFamily="49" charset="-122"/>
              </a:rPr>
              <a:t>小时</a:t>
            </a:r>
            <a:r>
              <a:rPr lang="en-US" altLang="zh-CN" sz="1800" b="1" dirty="0" smtClean="0">
                <a:latin typeface="楷体_GB2312" pitchFamily="49" charset="-122"/>
                <a:ea typeface="楷体_GB2312" pitchFamily="49" charset="-122"/>
              </a:rPr>
              <a:t>;</a:t>
            </a:r>
          </a:p>
          <a:p>
            <a:pPr eaLnBrk="1" hangingPunct="1">
              <a:lnSpc>
                <a:spcPct val="110000"/>
              </a:lnSpc>
              <a:buFont typeface="Wingdings" pitchFamily="2" charset="2"/>
              <a:buNone/>
            </a:pPr>
            <a:r>
              <a:rPr lang="en-US" altLang="zh-CN" sz="1800" b="1" dirty="0" smtClean="0">
                <a:latin typeface="楷体_GB2312" pitchFamily="49" charset="-122"/>
                <a:ea typeface="楷体_GB2312" pitchFamily="49" charset="-122"/>
              </a:rPr>
              <a:t>④</a:t>
            </a:r>
            <a:r>
              <a:rPr lang="zh-CN" altLang="en-US" sz="1800" b="1" dirty="0" smtClean="0">
                <a:latin typeface="楷体_GB2312" pitchFamily="49" charset="-122"/>
                <a:ea typeface="楷体_GB2312" pitchFamily="49" charset="-122"/>
              </a:rPr>
              <a:t>小心吸取血清，避免吸到红细胞；在无菌条件下，移至灭菌的血清管中；短期（</a:t>
            </a:r>
            <a:r>
              <a:rPr lang="en-US" altLang="zh-CN" sz="1800" b="1" dirty="0" smtClean="0">
                <a:latin typeface="楷体_GB2312" pitchFamily="49" charset="-122"/>
                <a:ea typeface="楷体_GB2312" pitchFamily="49" charset="-122"/>
              </a:rPr>
              <a:t>7</a:t>
            </a:r>
            <a:r>
              <a:rPr lang="zh-CN" altLang="en-US" sz="1800" b="1" dirty="0" smtClean="0">
                <a:latin typeface="楷体_GB2312" pitchFamily="49" charset="-122"/>
                <a:ea typeface="楷体_GB2312" pitchFamily="49" charset="-122"/>
              </a:rPr>
              <a:t>天内）保存置于</a:t>
            </a:r>
            <a:r>
              <a:rPr lang="en-US" altLang="zh-CN" sz="1800" b="1" dirty="0" smtClean="0">
                <a:latin typeface="楷体_GB2312" pitchFamily="49" charset="-122"/>
                <a:ea typeface="楷体_GB2312" pitchFamily="49" charset="-122"/>
              </a:rPr>
              <a:t>4-8℃</a:t>
            </a:r>
            <a:r>
              <a:rPr lang="zh-CN" altLang="en-US" sz="1800" b="1" dirty="0" smtClean="0">
                <a:latin typeface="楷体_GB2312" pitchFamily="49" charset="-122"/>
                <a:ea typeface="楷体_GB2312" pitchFamily="49" charset="-122"/>
              </a:rPr>
              <a:t>，长期保存之</a:t>
            </a:r>
            <a:r>
              <a:rPr lang="en-US" altLang="zh-CN" sz="1800" b="1" dirty="0" smtClean="0">
                <a:latin typeface="楷体_GB2312" pitchFamily="49" charset="-122"/>
                <a:ea typeface="楷体_GB2312" pitchFamily="49" charset="-122"/>
              </a:rPr>
              <a:t>-20 ℃</a:t>
            </a:r>
            <a:r>
              <a:rPr lang="zh-CN" altLang="en-US" sz="1800" b="1" dirty="0" smtClean="0">
                <a:latin typeface="楷体_GB2312" pitchFamily="49" charset="-122"/>
                <a:ea typeface="楷体_GB2312" pitchFamily="49" charset="-122"/>
              </a:rPr>
              <a:t>。</a:t>
            </a:r>
          </a:p>
          <a:p>
            <a:pPr eaLnBrk="1" hangingPunct="1">
              <a:lnSpc>
                <a:spcPct val="110000"/>
              </a:lnSpc>
              <a:buClr>
                <a:srgbClr val="12921B"/>
              </a:buClr>
              <a:buFont typeface="Wingdings" pitchFamily="2" charset="2"/>
              <a:buChar char="Ø"/>
            </a:pPr>
            <a:r>
              <a:rPr lang="zh-CN" altLang="en-US" sz="1800" b="1" dirty="0" smtClean="0">
                <a:solidFill>
                  <a:srgbClr val="D60093"/>
                </a:solidFill>
                <a:latin typeface="楷体_GB2312" pitchFamily="49" charset="-122"/>
                <a:ea typeface="楷体_GB2312" pitchFamily="49" charset="-122"/>
              </a:rPr>
              <a:t>全血不能冷冻；血清分离前，最好不能超过</a:t>
            </a:r>
            <a:r>
              <a:rPr lang="en-US" altLang="zh-CN" sz="1800" b="1" dirty="0" smtClean="0">
                <a:solidFill>
                  <a:srgbClr val="D60093"/>
                </a:solidFill>
                <a:latin typeface="楷体_GB2312" pitchFamily="49" charset="-122"/>
                <a:ea typeface="楷体_GB2312" pitchFamily="49" charset="-122"/>
              </a:rPr>
              <a:t>24</a:t>
            </a:r>
            <a:r>
              <a:rPr lang="zh-CN" altLang="en-US" sz="1800" b="1" dirty="0" smtClean="0">
                <a:solidFill>
                  <a:srgbClr val="D60093"/>
                </a:solidFill>
                <a:latin typeface="楷体_GB2312" pitchFamily="49" charset="-122"/>
                <a:ea typeface="楷体_GB2312" pitchFamily="49" charset="-122"/>
              </a:rPr>
              <a:t>小时。</a:t>
            </a:r>
          </a:p>
          <a:p>
            <a:pPr eaLnBrk="1" hangingPunct="1">
              <a:lnSpc>
                <a:spcPct val="110000"/>
              </a:lnSpc>
              <a:buClr>
                <a:srgbClr val="12921B"/>
              </a:buClr>
              <a:buFont typeface="Wingdings" pitchFamily="2" charset="2"/>
              <a:buChar char="Ø"/>
            </a:pPr>
            <a:endParaRPr lang="zh-CN" altLang="en-US" sz="1800" b="1" dirty="0" smtClean="0">
              <a:latin typeface="楷体_GB2312" pitchFamily="49" charset="-122"/>
              <a:ea typeface="楷体_GB2312" pitchFamily="49" charset="-122"/>
            </a:endParaRPr>
          </a:p>
          <a:p>
            <a:pPr eaLnBrk="1" hangingPunct="1">
              <a:lnSpc>
                <a:spcPct val="90000"/>
              </a:lnSpc>
            </a:pPr>
            <a:endParaRPr lang="en-US" altLang="zh-CN" sz="18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p:cNvSpPr>
            <a:spLocks noGrp="1" noChangeArrowheads="1"/>
          </p:cNvSpPr>
          <p:nvPr>
            <p:ph type="title"/>
          </p:nvPr>
        </p:nvSpPr>
        <p:spPr/>
        <p:txBody>
          <a:bodyPr/>
          <a:lstStyle/>
          <a:p>
            <a:pPr algn="l" eaLnBrk="1" hangingPunct="1"/>
            <a:r>
              <a:rPr lang="zh-CN" altLang="en-US" sz="4000" dirty="0" smtClean="0">
                <a:solidFill>
                  <a:schemeClr val="bg1"/>
                </a:solidFill>
                <a:ea typeface="华文隶书" pitchFamily="2" charset="-122"/>
              </a:rPr>
              <a:t>注意事项</a:t>
            </a:r>
          </a:p>
        </p:txBody>
      </p:sp>
      <p:sp>
        <p:nvSpPr>
          <p:cNvPr id="41987" name="Rectangle 3"/>
          <p:cNvSpPr>
            <a:spLocks noGrp="1" noChangeArrowheads="1"/>
          </p:cNvSpPr>
          <p:nvPr>
            <p:ph type="body" sz="half" idx="1"/>
          </p:nvPr>
        </p:nvSpPr>
        <p:spPr>
          <a:xfrm>
            <a:off x="214282" y="2362200"/>
            <a:ext cx="8715436" cy="3724275"/>
          </a:xfrm>
        </p:spPr>
        <p:txBody>
          <a:bodyPr/>
          <a:lstStyle/>
          <a:p>
            <a:pPr algn="just" eaLnBrk="1" hangingPunct="1">
              <a:lnSpc>
                <a:spcPct val="120000"/>
              </a:lnSpc>
              <a:buClr>
                <a:schemeClr val="folHlink"/>
              </a:buClr>
              <a:buFont typeface="Wingdings" pitchFamily="2" charset="2"/>
              <a:buChar char="Ø"/>
            </a:pPr>
            <a:r>
              <a:rPr lang="zh-CN" altLang="en-US" sz="2000" b="1" dirty="0" smtClean="0">
                <a:latin typeface="楷体_GB2312" pitchFamily="49" charset="-122"/>
                <a:ea typeface="楷体_GB2312" pitchFamily="49" charset="-122"/>
              </a:rPr>
              <a:t>需采集病人的急性期和恢复期血清：双份血清对于确定病因非常重要，因此首先要强调配对，尽量采集到同一患者的双份血清。采集</a:t>
            </a:r>
            <a:r>
              <a:rPr lang="en-US" altLang="zh-CN" sz="2000" b="1" dirty="0" smtClean="0">
                <a:latin typeface="楷体_GB2312" pitchFamily="49" charset="-122"/>
                <a:ea typeface="楷体_GB2312" pitchFamily="49" charset="-122"/>
              </a:rPr>
              <a:t>3ml-5ml</a:t>
            </a:r>
            <a:r>
              <a:rPr lang="zh-CN" altLang="en-US" sz="2000" b="1" dirty="0" smtClean="0">
                <a:latin typeface="楷体_GB2312" pitchFamily="49" charset="-122"/>
                <a:ea typeface="楷体_GB2312" pitchFamily="49" charset="-122"/>
              </a:rPr>
              <a:t>全血于带垫圈的螺口管中</a:t>
            </a:r>
            <a:r>
              <a:rPr lang="en-US" altLang="zh-CN" sz="2000" b="1" dirty="0" smtClean="0">
                <a:latin typeface="楷体_GB2312" pitchFamily="49" charset="-122"/>
                <a:ea typeface="楷体_GB2312" pitchFamily="49" charset="-122"/>
              </a:rPr>
              <a:t>,</a:t>
            </a:r>
            <a:r>
              <a:rPr lang="zh-CN" altLang="en-US" sz="2000" b="1" dirty="0" smtClean="0">
                <a:latin typeface="楷体_GB2312" pitchFamily="49" charset="-122"/>
                <a:ea typeface="楷体_GB2312" pitchFamily="49" charset="-122"/>
              </a:rPr>
              <a:t>不加抗凝剂</a:t>
            </a:r>
            <a:r>
              <a:rPr lang="en-US" altLang="zh-CN" sz="2000" b="1" dirty="0" smtClean="0">
                <a:latin typeface="楷体_GB2312" pitchFamily="49" charset="-122"/>
                <a:ea typeface="楷体_GB2312" pitchFamily="49" charset="-122"/>
              </a:rPr>
              <a:t>,</a:t>
            </a:r>
            <a:r>
              <a:rPr lang="zh-CN" altLang="en-US" sz="2000" b="1" dirty="0" smtClean="0">
                <a:latin typeface="楷体_GB2312" pitchFamily="49" charset="-122"/>
                <a:ea typeface="楷体_GB2312" pitchFamily="49" charset="-122"/>
              </a:rPr>
              <a:t>待血液凝固后</a:t>
            </a:r>
            <a:r>
              <a:rPr lang="en-US" altLang="zh-CN" sz="2000" b="1" dirty="0" smtClean="0">
                <a:latin typeface="楷体_GB2312" pitchFamily="49" charset="-122"/>
                <a:ea typeface="楷体_GB2312" pitchFamily="49" charset="-122"/>
              </a:rPr>
              <a:t>,</a:t>
            </a:r>
            <a:r>
              <a:rPr lang="zh-CN" altLang="en-US" sz="2000" b="1" dirty="0" smtClean="0">
                <a:latin typeface="楷体_GB2312" pitchFamily="49" charset="-122"/>
                <a:ea typeface="楷体_GB2312" pitchFamily="49" charset="-122"/>
              </a:rPr>
              <a:t>分离血清</a:t>
            </a:r>
            <a:r>
              <a:rPr lang="en-US" altLang="zh-CN" sz="2000" b="1" dirty="0" smtClean="0">
                <a:latin typeface="楷体_GB2312" pitchFamily="49" charset="-122"/>
                <a:ea typeface="楷体_GB2312" pitchFamily="49" charset="-122"/>
              </a:rPr>
              <a:t>,-20 ℃</a:t>
            </a:r>
            <a:r>
              <a:rPr lang="zh-CN" altLang="en-US" sz="2000" b="1" dirty="0" smtClean="0">
                <a:latin typeface="楷体_GB2312" pitchFamily="49" charset="-122"/>
                <a:ea typeface="楷体_GB2312" pitchFamily="49" charset="-122"/>
              </a:rPr>
              <a:t>以下冷冻保存。</a:t>
            </a:r>
          </a:p>
          <a:p>
            <a:pPr eaLnBrk="1" hangingPunct="1">
              <a:lnSpc>
                <a:spcPct val="120000"/>
              </a:lnSpc>
              <a:buClr>
                <a:schemeClr val="folHlink"/>
              </a:buClr>
              <a:buFont typeface="Wingdings" pitchFamily="2" charset="2"/>
              <a:buChar char="Ø"/>
            </a:pPr>
            <a:r>
              <a:rPr lang="zh-CN" altLang="en-US" sz="2000" b="1" dirty="0" smtClean="0">
                <a:latin typeface="楷体_GB2312" pitchFamily="49" charset="-122"/>
                <a:ea typeface="楷体_GB2312" pitchFamily="49" charset="-122"/>
              </a:rPr>
              <a:t>采集时间：第一份血清应在发病</a:t>
            </a:r>
            <a:r>
              <a:rPr lang="en-US" altLang="zh-CN" sz="2000" b="1" dirty="0" smtClean="0">
                <a:latin typeface="楷体_GB2312" pitchFamily="49" charset="-122"/>
                <a:ea typeface="楷体_GB2312" pitchFamily="49" charset="-122"/>
              </a:rPr>
              <a:t>3</a:t>
            </a:r>
            <a:r>
              <a:rPr lang="zh-CN" altLang="en-US" sz="2000" b="1" dirty="0" smtClean="0">
                <a:latin typeface="楷体_GB2312" pitchFamily="49" charset="-122"/>
                <a:ea typeface="楷体_GB2312" pitchFamily="49" charset="-122"/>
              </a:rPr>
              <a:t>天内采集，最迟不晚于发病后</a:t>
            </a:r>
            <a:r>
              <a:rPr lang="en-US" altLang="zh-CN" sz="2000" b="1" dirty="0" smtClean="0">
                <a:latin typeface="楷体_GB2312" pitchFamily="49" charset="-122"/>
                <a:ea typeface="楷体_GB2312" pitchFamily="49" charset="-122"/>
              </a:rPr>
              <a:t>7</a:t>
            </a:r>
            <a:r>
              <a:rPr lang="zh-CN" altLang="en-US" sz="2000" b="1" dirty="0" smtClean="0">
                <a:latin typeface="楷体_GB2312" pitchFamily="49" charset="-122"/>
                <a:ea typeface="楷体_GB2312" pitchFamily="49" charset="-122"/>
              </a:rPr>
              <a:t>天。第二份血清应在发病</a:t>
            </a:r>
            <a:r>
              <a:rPr lang="en-US" altLang="zh-CN" sz="2000" b="1" dirty="0" smtClean="0">
                <a:latin typeface="楷体_GB2312" pitchFamily="49" charset="-122"/>
                <a:ea typeface="楷体_GB2312" pitchFamily="49" charset="-122"/>
              </a:rPr>
              <a:t>2</a:t>
            </a:r>
            <a:r>
              <a:rPr lang="zh-CN" altLang="en-US" sz="2000" b="1" dirty="0" smtClean="0">
                <a:latin typeface="楷体_GB2312" pitchFamily="49" charset="-122"/>
                <a:ea typeface="楷体_GB2312" pitchFamily="49" charset="-122"/>
              </a:rPr>
              <a:t>周后采集。详细登记有关病例的姓名、性别、年龄等基本信息，发病日期、采样日期等。</a:t>
            </a:r>
            <a:r>
              <a:rPr lang="zh-CN" altLang="en-US" sz="2000" dirty="0" smtClean="0"/>
              <a:t/>
            </a:r>
            <a:br>
              <a:rPr lang="zh-CN" altLang="en-US" sz="2000" dirty="0" smtClean="0"/>
            </a:br>
            <a:endParaRPr lang="zh-CN" altLang="en-US" sz="2000" dirty="0" smtClean="0"/>
          </a:p>
          <a:p>
            <a:pPr eaLnBrk="1" hangingPunct="1">
              <a:lnSpc>
                <a:spcPct val="90000"/>
              </a:lnSpc>
            </a:pPr>
            <a:endParaRPr lang="en-US" altLang="zh-CN" sz="18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AutoShape 2"/>
          <p:cNvSpPr>
            <a:spLocks noGrp="1" noChangeArrowheads="1"/>
          </p:cNvSpPr>
          <p:nvPr>
            <p:ph type="title" sz="quarter"/>
          </p:nvPr>
        </p:nvSpPr>
        <p:spPr>
          <a:xfrm>
            <a:off x="457200" y="338138"/>
            <a:ext cx="8229600" cy="1362075"/>
          </a:xfrm>
        </p:spPr>
        <p:txBody>
          <a:bodyPr/>
          <a:lstStyle/>
          <a:p>
            <a:pPr algn="l" eaLnBrk="1" hangingPunct="1"/>
            <a:r>
              <a:rPr lang="zh-CN" altLang="en-US" dirty="0" smtClean="0"/>
              <a:t>   疫苗接种</a:t>
            </a:r>
            <a:endParaRPr lang="zh-CN" altLang="en-US" b="1" dirty="0" smtClean="0">
              <a:latin typeface="华文行楷"/>
              <a:ea typeface="华文行楷"/>
              <a:cs typeface="华文行楷"/>
            </a:endParaRPr>
          </a:p>
        </p:txBody>
      </p:sp>
      <p:sp>
        <p:nvSpPr>
          <p:cNvPr id="21507" name="Rectangle 13"/>
          <p:cNvSpPr>
            <a:spLocks noGrp="1"/>
          </p:cNvSpPr>
          <p:nvPr>
            <p:ph sz="quarter" idx="4294967295"/>
          </p:nvPr>
        </p:nvSpPr>
        <p:spPr>
          <a:xfrm>
            <a:off x="357158" y="3857628"/>
            <a:ext cx="8501122" cy="2268535"/>
          </a:xfrm>
        </p:spPr>
        <p:txBody>
          <a:bodyPr/>
          <a:lstStyle/>
          <a:p>
            <a:pPr>
              <a:buFont typeface="Wingdings" pitchFamily="2" charset="2"/>
              <a:buNone/>
            </a:pPr>
            <a:r>
              <a:rPr lang="en-US" altLang="zh-CN" sz="1600" b="1" dirty="0" smtClean="0">
                <a:latin typeface="仿宋_GB2312" pitchFamily="49" charset="-122"/>
                <a:ea typeface="仿宋_GB2312" pitchFamily="49" charset="-122"/>
              </a:rPr>
              <a:t>  </a:t>
            </a:r>
            <a:r>
              <a:rPr lang="zh-CN" altLang="zh-CN" b="1" dirty="0" smtClean="0">
                <a:solidFill>
                  <a:srgbClr val="0000FF"/>
                </a:solidFill>
                <a:latin typeface="仿宋_GB2312" pitchFamily="49" charset="-122"/>
                <a:ea typeface="仿宋_GB2312" pitchFamily="49" charset="-122"/>
              </a:rPr>
              <a:t>计划</a:t>
            </a:r>
            <a:r>
              <a:rPr lang="zh-CN" altLang="en-US" b="1" dirty="0" smtClean="0">
                <a:solidFill>
                  <a:srgbClr val="0000FF"/>
                </a:solidFill>
                <a:latin typeface="仿宋_GB2312" pitchFamily="49" charset="-122"/>
                <a:ea typeface="仿宋_GB2312" pitchFamily="49" charset="-122"/>
              </a:rPr>
              <a:t>外</a:t>
            </a:r>
            <a:r>
              <a:rPr lang="zh-CN" altLang="zh-CN" b="1" dirty="0" smtClean="0">
                <a:solidFill>
                  <a:srgbClr val="0000FF"/>
                </a:solidFill>
                <a:latin typeface="仿宋_GB2312" pitchFamily="49" charset="-122"/>
                <a:ea typeface="仿宋_GB2312" pitchFamily="49" charset="-122"/>
              </a:rPr>
              <a:t>疫苗（</a:t>
            </a:r>
            <a:r>
              <a:rPr lang="zh-CN" altLang="en-US" b="1" dirty="0" smtClean="0">
                <a:solidFill>
                  <a:srgbClr val="0000FF"/>
                </a:solidFill>
                <a:latin typeface="仿宋_GB2312" pitchFamily="49" charset="-122"/>
                <a:ea typeface="仿宋_GB2312" pitchFamily="49" charset="-122"/>
              </a:rPr>
              <a:t>二</a:t>
            </a:r>
            <a:r>
              <a:rPr lang="zh-CN" altLang="zh-CN" b="1" dirty="0" smtClean="0">
                <a:solidFill>
                  <a:srgbClr val="0000FF"/>
                </a:solidFill>
                <a:latin typeface="仿宋_GB2312" pitchFamily="49" charset="-122"/>
                <a:ea typeface="仿宋_GB2312" pitchFamily="49" charset="-122"/>
              </a:rPr>
              <a:t>类疫苗）</a:t>
            </a:r>
            <a:r>
              <a:rPr lang="zh-CN" altLang="en-US" b="1" dirty="0" smtClean="0">
                <a:solidFill>
                  <a:srgbClr val="0000FF"/>
                </a:solidFill>
                <a:latin typeface="仿宋_GB2312" pitchFamily="49" charset="-122"/>
                <a:ea typeface="仿宋_GB2312" pitchFamily="49" charset="-122"/>
              </a:rPr>
              <a:t>：</a:t>
            </a:r>
            <a:endParaRPr lang="en-US" altLang="zh-CN" b="1" dirty="0" smtClean="0">
              <a:solidFill>
                <a:srgbClr val="0000FF"/>
              </a:solidFill>
              <a:latin typeface="仿宋_GB2312" pitchFamily="49" charset="-122"/>
              <a:ea typeface="仿宋_GB2312" pitchFamily="49" charset="-122"/>
            </a:endParaRPr>
          </a:p>
          <a:p>
            <a:pPr>
              <a:buFont typeface="Wingdings" pitchFamily="2" charset="2"/>
              <a:buNone/>
            </a:pPr>
            <a:r>
              <a:rPr lang="en-US" altLang="zh-CN" b="1" dirty="0" smtClean="0">
                <a:solidFill>
                  <a:srgbClr val="0000FF"/>
                </a:solidFill>
                <a:latin typeface="仿宋_GB2312" pitchFamily="49" charset="-122"/>
                <a:ea typeface="仿宋_GB2312" pitchFamily="49" charset="-122"/>
              </a:rPr>
              <a:t>  </a:t>
            </a:r>
            <a:r>
              <a:rPr lang="zh-CN" altLang="zh-CN" sz="2000" b="1" dirty="0" smtClean="0">
                <a:solidFill>
                  <a:srgbClr val="0000FF"/>
                </a:solidFill>
                <a:latin typeface="仿宋_GB2312" pitchFamily="49" charset="-122"/>
                <a:ea typeface="仿宋_GB2312" pitchFamily="49" charset="-122"/>
              </a:rPr>
              <a:t>除国家规定宝宝必须接种的疫苗外，其他需要接种的疫苗都属于计划外疫苗</a:t>
            </a:r>
            <a:r>
              <a:rPr lang="zh-CN" altLang="en-US" sz="2000" b="1" dirty="0" smtClean="0">
                <a:solidFill>
                  <a:srgbClr val="0000FF"/>
                </a:solidFill>
                <a:latin typeface="仿宋_GB2312" pitchFamily="49" charset="-122"/>
                <a:ea typeface="仿宋_GB2312" pitchFamily="49" charset="-122"/>
              </a:rPr>
              <a:t>，</a:t>
            </a:r>
            <a:r>
              <a:rPr lang="zh-CN" altLang="zh-CN" sz="2000" b="1" dirty="0" smtClean="0">
                <a:solidFill>
                  <a:srgbClr val="0000FF"/>
                </a:solidFill>
                <a:latin typeface="仿宋_GB2312" pitchFamily="49" charset="-122"/>
                <a:ea typeface="仿宋_GB2312" pitchFamily="49" charset="-122"/>
              </a:rPr>
              <a:t>这些疫苗都是本着自费、自愿的原则，家长可以有选择性的给宝宝接种。</a:t>
            </a:r>
            <a:endParaRPr lang="en-US" altLang="zh-CN" sz="2000" b="1" dirty="0" smtClean="0">
              <a:solidFill>
                <a:srgbClr val="0000FF"/>
              </a:solidFill>
              <a:latin typeface="仿宋_GB2312" pitchFamily="49" charset="-122"/>
              <a:ea typeface="仿宋_GB2312" pitchFamily="49" charset="-122"/>
            </a:endParaRPr>
          </a:p>
          <a:p>
            <a:pPr>
              <a:buFont typeface="Wingdings" pitchFamily="2" charset="2"/>
              <a:buNone/>
            </a:pPr>
            <a:r>
              <a:rPr lang="en-US" altLang="zh-CN" sz="2000" b="1" dirty="0" smtClean="0">
                <a:solidFill>
                  <a:srgbClr val="0000FF"/>
                </a:solidFill>
                <a:latin typeface="仿宋_GB2312" pitchFamily="49" charset="-122"/>
                <a:ea typeface="仿宋_GB2312" pitchFamily="49" charset="-122"/>
              </a:rPr>
              <a:t>  </a:t>
            </a:r>
            <a:r>
              <a:rPr lang="en-US" altLang="zh-CN" sz="2000" b="1" dirty="0" smtClean="0">
                <a:solidFill>
                  <a:srgbClr val="0070C0"/>
                </a:solidFill>
                <a:latin typeface="仿宋_GB2312" pitchFamily="49" charset="-122"/>
                <a:ea typeface="仿宋_GB2312" pitchFamily="49" charset="-122"/>
              </a:rPr>
              <a:t>※</a:t>
            </a:r>
            <a:r>
              <a:rPr lang="zh-CN" altLang="zh-CN" sz="2000" b="1" dirty="0" smtClean="0">
                <a:latin typeface="仿宋_GB2312" pitchFamily="49" charset="-122"/>
                <a:ea typeface="仿宋_GB2312" pitchFamily="49" charset="-122"/>
              </a:rPr>
              <a:t>流感疫苗</a:t>
            </a:r>
            <a:r>
              <a:rPr lang="zh-CN" altLang="en-US" sz="2000" b="1" dirty="0" smtClean="0">
                <a:latin typeface="仿宋_GB2312" pitchFamily="49" charset="-122"/>
                <a:ea typeface="仿宋_GB2312" pitchFamily="49" charset="-122"/>
              </a:rPr>
              <a:t>、</a:t>
            </a:r>
            <a:r>
              <a:rPr lang="zh-CN" altLang="zh-CN" sz="2000" b="1" dirty="0" smtClean="0">
                <a:latin typeface="仿宋_GB2312" pitchFamily="49" charset="-122"/>
                <a:ea typeface="仿宋_GB2312" pitchFamily="49" charset="-122"/>
              </a:rPr>
              <a:t>肺炎疫苗</a:t>
            </a:r>
            <a:r>
              <a:rPr lang="zh-CN" altLang="en-US" sz="2000" b="1" dirty="0" smtClean="0">
                <a:latin typeface="仿宋_GB2312" pitchFamily="49" charset="-122"/>
                <a:ea typeface="仿宋_GB2312" pitchFamily="49" charset="-122"/>
              </a:rPr>
              <a:t>、</a:t>
            </a:r>
            <a:r>
              <a:rPr lang="en-US" altLang="zh-CN" sz="2000" b="1" dirty="0" smtClean="0">
                <a:latin typeface="仿宋_GB2312" pitchFamily="49" charset="-122"/>
                <a:ea typeface="仿宋_GB2312" pitchFamily="49" charset="-122"/>
              </a:rPr>
              <a:t> HIB</a:t>
            </a:r>
            <a:r>
              <a:rPr lang="zh-CN" altLang="zh-CN" sz="2000" b="1" dirty="0" smtClean="0">
                <a:latin typeface="仿宋_GB2312" pitchFamily="49" charset="-122"/>
                <a:ea typeface="仿宋_GB2312" pitchFamily="49" charset="-122"/>
              </a:rPr>
              <a:t>疫苗</a:t>
            </a:r>
            <a:r>
              <a:rPr lang="zh-CN" altLang="en-US" sz="2000" b="1" dirty="0" smtClean="0">
                <a:latin typeface="仿宋_GB2312" pitchFamily="49" charset="-122"/>
                <a:ea typeface="仿宋_GB2312" pitchFamily="49" charset="-122"/>
              </a:rPr>
              <a:t>、</a:t>
            </a:r>
            <a:r>
              <a:rPr lang="zh-CN" altLang="zh-CN" sz="2000" b="1" dirty="0" smtClean="0">
                <a:latin typeface="仿宋_GB2312" pitchFamily="49" charset="-122"/>
                <a:ea typeface="仿宋_GB2312" pitchFamily="49" charset="-122"/>
              </a:rPr>
              <a:t>轮状病毒疫苗</a:t>
            </a:r>
            <a:r>
              <a:rPr lang="zh-CN" altLang="en-US" sz="2000" b="1" dirty="0" smtClean="0">
                <a:latin typeface="仿宋_GB2312" pitchFamily="49" charset="-122"/>
                <a:ea typeface="仿宋_GB2312" pitchFamily="49" charset="-122"/>
              </a:rPr>
              <a:t>、</a:t>
            </a:r>
            <a:r>
              <a:rPr lang="zh-CN" altLang="zh-CN" sz="2000" b="1" dirty="0" smtClean="0">
                <a:latin typeface="仿宋_GB2312" pitchFamily="49" charset="-122"/>
                <a:ea typeface="仿宋_GB2312" pitchFamily="49" charset="-122"/>
              </a:rPr>
              <a:t>狂犬病疫苗</a:t>
            </a:r>
            <a:r>
              <a:rPr lang="zh-CN" altLang="en-US" sz="2000" b="1" dirty="0" smtClean="0">
                <a:latin typeface="仿宋_GB2312" pitchFamily="49" charset="-122"/>
                <a:ea typeface="仿宋_GB2312" pitchFamily="49" charset="-122"/>
              </a:rPr>
              <a:t>、</a:t>
            </a:r>
            <a:r>
              <a:rPr lang="zh-CN" altLang="zh-CN" sz="2000" b="1" dirty="0" smtClean="0">
                <a:latin typeface="仿宋_GB2312" pitchFamily="49" charset="-122"/>
                <a:ea typeface="仿宋_GB2312" pitchFamily="49" charset="-122"/>
              </a:rPr>
              <a:t>水痘疫苗</a:t>
            </a:r>
            <a:r>
              <a:rPr lang="zh-CN" altLang="en-US" sz="2000" b="1" dirty="0" smtClean="0">
                <a:latin typeface="仿宋_GB2312" pitchFamily="49" charset="-122"/>
                <a:ea typeface="仿宋_GB2312" pitchFamily="49" charset="-122"/>
              </a:rPr>
              <a:t>等</a:t>
            </a:r>
            <a:endParaRPr lang="zh-CN" altLang="zh-CN" sz="2000" b="1" dirty="0" smtClean="0">
              <a:latin typeface="仿宋_GB2312" pitchFamily="49" charset="-122"/>
              <a:ea typeface="仿宋_GB2312" pitchFamily="49" charset="-122"/>
            </a:endParaRPr>
          </a:p>
          <a:p>
            <a:pPr>
              <a:buFont typeface="Wingdings" pitchFamily="2" charset="2"/>
              <a:buNone/>
            </a:pPr>
            <a:endParaRPr lang="zh-CN" altLang="en-US" sz="1600" b="1" dirty="0" smtClean="0">
              <a:solidFill>
                <a:srgbClr val="0000FF"/>
              </a:solidFill>
              <a:latin typeface="仿宋_GB2312" pitchFamily="49" charset="-122"/>
              <a:ea typeface="仿宋_GB2312" pitchFamily="49" charset="-122"/>
            </a:endParaRPr>
          </a:p>
        </p:txBody>
      </p:sp>
      <p:sp>
        <p:nvSpPr>
          <p:cNvPr id="21509" name="Rectangle 16"/>
          <p:cNvSpPr>
            <a:spLocks/>
          </p:cNvSpPr>
          <p:nvPr/>
        </p:nvSpPr>
        <p:spPr bwMode="auto">
          <a:xfrm>
            <a:off x="285720" y="2071679"/>
            <a:ext cx="8643998" cy="2070110"/>
          </a:xfrm>
          <a:prstGeom prst="rect">
            <a:avLst/>
          </a:prstGeom>
          <a:noFill/>
          <a:ln w="9525">
            <a:noFill/>
            <a:miter lim="800000"/>
            <a:headEnd/>
            <a:tailEnd/>
          </a:ln>
        </p:spPr>
        <p:txBody>
          <a:bodyPr/>
          <a:lstStyle/>
          <a:p>
            <a:pPr>
              <a:buFont typeface="Wingdings" pitchFamily="2" charset="2"/>
              <a:buNone/>
            </a:pPr>
            <a:r>
              <a:rPr lang="en-US" altLang="zh-CN" b="1" dirty="0" smtClean="0">
                <a:solidFill>
                  <a:srgbClr val="0000FF"/>
                </a:solidFill>
                <a:latin typeface="仿宋_GB2312" pitchFamily="49" charset="-122"/>
                <a:ea typeface="仿宋_GB2312" pitchFamily="49" charset="-122"/>
              </a:rPr>
              <a:t> </a:t>
            </a:r>
            <a:r>
              <a:rPr lang="zh-CN" altLang="zh-CN" sz="2400" b="1" dirty="0" smtClean="0">
                <a:solidFill>
                  <a:srgbClr val="0000FF"/>
                </a:solidFill>
                <a:latin typeface="仿宋_GB2312" pitchFamily="49" charset="-122"/>
                <a:ea typeface="仿宋_GB2312" pitchFamily="49" charset="-122"/>
              </a:rPr>
              <a:t>计划内疫苗（一类疫苗）</a:t>
            </a:r>
            <a:r>
              <a:rPr lang="zh-CN" altLang="en-US" sz="2400" b="1" dirty="0" smtClean="0">
                <a:solidFill>
                  <a:srgbClr val="0000FF"/>
                </a:solidFill>
                <a:latin typeface="仿宋_GB2312" pitchFamily="49" charset="-122"/>
                <a:ea typeface="仿宋_GB2312" pitchFamily="49" charset="-122"/>
              </a:rPr>
              <a:t>：</a:t>
            </a:r>
            <a:endParaRPr lang="en-US" altLang="zh-CN" sz="2400" b="1" dirty="0" smtClean="0">
              <a:solidFill>
                <a:srgbClr val="0000FF"/>
              </a:solidFill>
              <a:latin typeface="仿宋_GB2312" pitchFamily="49" charset="-122"/>
              <a:ea typeface="仿宋_GB2312" pitchFamily="49" charset="-122"/>
            </a:endParaRPr>
          </a:p>
          <a:p>
            <a:r>
              <a:rPr lang="en-US" altLang="zh-CN" sz="2400" b="1" dirty="0" smtClean="0">
                <a:solidFill>
                  <a:srgbClr val="0000FF"/>
                </a:solidFill>
                <a:latin typeface="仿宋_GB2312" pitchFamily="49" charset="-122"/>
                <a:ea typeface="仿宋_GB2312" pitchFamily="49" charset="-122"/>
              </a:rPr>
              <a:t> </a:t>
            </a:r>
            <a:r>
              <a:rPr lang="zh-CN" altLang="zh-CN" sz="2000" b="1" dirty="0" smtClean="0">
                <a:solidFill>
                  <a:srgbClr val="0000FF"/>
                </a:solidFill>
                <a:latin typeface="仿宋_GB2312" pitchFamily="49" charset="-122"/>
                <a:ea typeface="仿宋_GB2312" pitchFamily="49" charset="-122"/>
              </a:rPr>
              <a:t>从宝宝出生后必须进行接种的疫苗，属于免费疫苗。</a:t>
            </a:r>
            <a:endParaRPr lang="en-US" altLang="zh-CN" sz="2000" b="1" dirty="0" smtClean="0">
              <a:solidFill>
                <a:srgbClr val="0000FF"/>
              </a:solidFill>
              <a:latin typeface="仿宋_GB2312" pitchFamily="49" charset="-122"/>
              <a:ea typeface="仿宋_GB2312" pitchFamily="49" charset="-122"/>
            </a:endParaRPr>
          </a:p>
          <a:p>
            <a:r>
              <a:rPr lang="en-US" altLang="zh-CN" sz="2000" b="1" dirty="0" smtClean="0">
                <a:solidFill>
                  <a:srgbClr val="0070C0"/>
                </a:solidFill>
              </a:rPr>
              <a:t> </a:t>
            </a:r>
            <a:r>
              <a:rPr lang="en-US" altLang="zh-CN" sz="2000" b="1" dirty="0" smtClean="0">
                <a:solidFill>
                  <a:srgbClr val="0070C0"/>
                </a:solidFill>
                <a:latin typeface="仿宋_GB2312" pitchFamily="49" charset="-122"/>
                <a:ea typeface="仿宋_GB2312" pitchFamily="49" charset="-122"/>
              </a:rPr>
              <a:t>※</a:t>
            </a:r>
            <a:r>
              <a:rPr lang="zh-CN" altLang="en-US" sz="2000" b="1" dirty="0" smtClean="0">
                <a:solidFill>
                  <a:srgbClr val="0070C0"/>
                </a:solidFill>
                <a:latin typeface="仿宋_GB2312" pitchFamily="49" charset="-122"/>
                <a:ea typeface="仿宋_GB2312" pitchFamily="49" charset="-122"/>
              </a:rPr>
              <a:t>乙型肝炎疫苗、卡介苗、脊髓灰质炎减毒活疫苗、百白破联合疫苗</a:t>
            </a:r>
            <a:r>
              <a:rPr lang="zh-CN" altLang="en-US" sz="2000" b="1" dirty="0" smtClean="0">
                <a:solidFill>
                  <a:srgbClr val="0070C0"/>
                </a:solidFill>
                <a:latin typeface="仿宋_GB2312" pitchFamily="49" charset="-122"/>
                <a:ea typeface="仿宋_GB2312" pitchFamily="49" charset="-122"/>
              </a:rPr>
              <a:t>、白破</a:t>
            </a:r>
            <a:r>
              <a:rPr lang="zh-CN" altLang="en-US" sz="2000" b="1" dirty="0" smtClean="0">
                <a:solidFill>
                  <a:srgbClr val="0070C0"/>
                </a:solidFill>
                <a:latin typeface="仿宋_GB2312" pitchFamily="49" charset="-122"/>
                <a:ea typeface="仿宋_GB2312" pitchFamily="49" charset="-122"/>
              </a:rPr>
              <a:t>疫苗、麻风联合疫苗、麻腮风疫苗、乙脑减毒活疫苗、</a:t>
            </a:r>
            <a:r>
              <a:rPr lang="en-US" altLang="zh-CN" sz="2000" b="1" dirty="0" smtClean="0">
                <a:solidFill>
                  <a:srgbClr val="0070C0"/>
                </a:solidFill>
                <a:latin typeface="仿宋_GB2312" pitchFamily="49" charset="-122"/>
                <a:ea typeface="仿宋_GB2312" pitchFamily="49" charset="-122"/>
              </a:rPr>
              <a:t>A</a:t>
            </a:r>
            <a:r>
              <a:rPr lang="zh-CN" altLang="en-US" sz="2000" b="1" dirty="0" smtClean="0">
                <a:solidFill>
                  <a:srgbClr val="0070C0"/>
                </a:solidFill>
                <a:latin typeface="仿宋_GB2312" pitchFamily="49" charset="-122"/>
                <a:ea typeface="仿宋_GB2312" pitchFamily="49" charset="-122"/>
              </a:rPr>
              <a:t>群脑膜</a:t>
            </a:r>
            <a:r>
              <a:rPr lang="zh-CN" altLang="en-US" sz="2000" b="1" dirty="0" smtClean="0">
                <a:solidFill>
                  <a:srgbClr val="0070C0"/>
                </a:solidFill>
                <a:latin typeface="仿宋_GB2312" pitchFamily="49" charset="-122"/>
                <a:ea typeface="仿宋_GB2312" pitchFamily="49" charset="-122"/>
              </a:rPr>
              <a:t>炎球</a:t>
            </a:r>
            <a:r>
              <a:rPr lang="zh-CN" altLang="en-US" sz="2000" b="1" dirty="0" smtClean="0">
                <a:solidFill>
                  <a:srgbClr val="0070C0"/>
                </a:solidFill>
                <a:latin typeface="仿宋_GB2312" pitchFamily="49" charset="-122"/>
                <a:ea typeface="仿宋_GB2312" pitchFamily="49" charset="-122"/>
              </a:rPr>
              <a:t>菌多糖疫苗、</a:t>
            </a:r>
            <a:r>
              <a:rPr lang="en-US" altLang="zh-CN" sz="2000" b="1" dirty="0" smtClean="0">
                <a:solidFill>
                  <a:srgbClr val="0070C0"/>
                </a:solidFill>
                <a:latin typeface="仿宋_GB2312" pitchFamily="49" charset="-122"/>
                <a:ea typeface="仿宋_GB2312" pitchFamily="49" charset="-122"/>
              </a:rPr>
              <a:t>A</a:t>
            </a:r>
            <a:r>
              <a:rPr lang="zh-CN" altLang="en-US" sz="2000" b="1" dirty="0" smtClean="0">
                <a:solidFill>
                  <a:srgbClr val="0070C0"/>
                </a:solidFill>
                <a:latin typeface="仿宋_GB2312" pitchFamily="49" charset="-122"/>
                <a:ea typeface="仿宋_GB2312" pitchFamily="49" charset="-122"/>
              </a:rPr>
              <a:t>群</a:t>
            </a:r>
            <a:r>
              <a:rPr lang="en-US" altLang="zh-CN" sz="2000" b="1" dirty="0" smtClean="0">
                <a:solidFill>
                  <a:srgbClr val="0070C0"/>
                </a:solidFill>
                <a:latin typeface="仿宋_GB2312" pitchFamily="49" charset="-122"/>
                <a:ea typeface="仿宋_GB2312" pitchFamily="49" charset="-122"/>
              </a:rPr>
              <a:t>C</a:t>
            </a:r>
            <a:r>
              <a:rPr lang="zh-CN" altLang="en-US" sz="2000" b="1" dirty="0" smtClean="0">
                <a:solidFill>
                  <a:srgbClr val="0070C0"/>
                </a:solidFill>
                <a:latin typeface="仿宋_GB2312" pitchFamily="49" charset="-122"/>
                <a:ea typeface="仿宋_GB2312" pitchFamily="49" charset="-122"/>
              </a:rPr>
              <a:t>群脑膜炎球菌多糖疫苗、甲肝减毒活疫苗</a:t>
            </a:r>
            <a:endParaRPr lang="en-US" altLang="zh-CN" sz="2000" b="1" dirty="0" smtClean="0">
              <a:solidFill>
                <a:srgbClr val="0070C0"/>
              </a:solidFill>
              <a:latin typeface="仿宋_GB2312" pitchFamily="49" charset="-122"/>
              <a:ea typeface="仿宋_GB2312" pitchFamily="49" charset="-122"/>
            </a:endParaRPr>
          </a:p>
          <a:p>
            <a:endParaRPr lang="en-US" altLang="zh-CN" b="1" dirty="0" smtClean="0">
              <a:solidFill>
                <a:srgbClr val="0000FF"/>
              </a:solidFill>
              <a:latin typeface="仿宋_GB2312" pitchFamily="49" charset="-122"/>
              <a:ea typeface="仿宋_GB2312" pitchFamily="49" charset="-122"/>
            </a:endParaRPr>
          </a:p>
          <a:p>
            <a:pPr>
              <a:buFont typeface="Wingdings" pitchFamily="2" charset="2"/>
              <a:buNone/>
            </a:pPr>
            <a:endParaRPr lang="en-US" altLang="zh-CN" b="1" dirty="0" smtClean="0">
              <a:latin typeface="仿宋_GB2312" pitchFamily="49" charset="-122"/>
              <a:ea typeface="仿宋_GB2312" pitchFamily="49" charset="-122"/>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2"/>
          <p:cNvSpPr>
            <a:spLocks noGrp="1" noChangeArrowheads="1"/>
          </p:cNvSpPr>
          <p:nvPr>
            <p:ph type="title"/>
          </p:nvPr>
        </p:nvSpPr>
        <p:spPr/>
        <p:txBody>
          <a:bodyPr/>
          <a:lstStyle/>
          <a:p>
            <a:pPr algn="l" eaLnBrk="1" hangingPunct="1"/>
            <a:r>
              <a:rPr lang="zh-CN" altLang="en-US" sz="4000" dirty="0" smtClean="0">
                <a:solidFill>
                  <a:schemeClr val="bg1"/>
                </a:solidFill>
                <a:latin typeface="+mj-ea"/>
              </a:rPr>
              <a:t>脑脊液</a:t>
            </a:r>
            <a:endParaRPr lang="zh-CN" altLang="en-US" dirty="0" smtClean="0">
              <a:solidFill>
                <a:schemeClr val="bg1"/>
              </a:solidFill>
              <a:latin typeface="+mj-ea"/>
            </a:endParaRPr>
          </a:p>
        </p:txBody>
      </p:sp>
      <p:sp>
        <p:nvSpPr>
          <p:cNvPr id="43011" name="Rectangle 3"/>
          <p:cNvSpPr>
            <a:spLocks noGrp="1" noChangeArrowheads="1"/>
          </p:cNvSpPr>
          <p:nvPr>
            <p:ph type="body" sz="half" idx="1"/>
          </p:nvPr>
        </p:nvSpPr>
        <p:spPr>
          <a:xfrm>
            <a:off x="285720" y="2362200"/>
            <a:ext cx="8643998" cy="3724275"/>
          </a:xfrm>
        </p:spPr>
        <p:txBody>
          <a:bodyPr/>
          <a:lstStyle/>
          <a:p>
            <a:pPr eaLnBrk="1" hangingPunct="1">
              <a:lnSpc>
                <a:spcPct val="110000"/>
              </a:lnSpc>
              <a:buNone/>
            </a:pPr>
            <a:r>
              <a:rPr lang="zh-CN" altLang="en-US" dirty="0" smtClean="0">
                <a:solidFill>
                  <a:srgbClr val="0000CC"/>
                </a:solidFill>
              </a:rPr>
              <a:t>    </a:t>
            </a:r>
            <a:r>
              <a:rPr lang="zh-CN" altLang="en-US" b="1" dirty="0" smtClean="0">
                <a:latin typeface="楷体_GB2312" pitchFamily="49" charset="-122"/>
                <a:ea typeface="楷体_GB2312" pitchFamily="49" charset="-122"/>
              </a:rPr>
              <a:t>标本采集应由临床医生完成。以无菌手续，由腰椎穿刺采集脑脊液</a:t>
            </a:r>
            <a:r>
              <a:rPr lang="en-US" altLang="zh-CN" b="1" dirty="0" smtClean="0">
                <a:latin typeface="楷体_GB2312" pitchFamily="49" charset="-122"/>
                <a:ea typeface="楷体_GB2312" pitchFamily="49" charset="-122"/>
              </a:rPr>
              <a:t>3-5ml</a:t>
            </a:r>
            <a:r>
              <a:rPr lang="zh-CN" altLang="en-US" b="1" dirty="0" smtClean="0">
                <a:latin typeface="楷体_GB2312" pitchFamily="49" charset="-122"/>
                <a:ea typeface="楷体_GB2312" pitchFamily="49" charset="-122"/>
              </a:rPr>
              <a:t>于无菌试管内，标本采集后应立即送检。必要时作床边接种（因为有些病原菌离体后迅速自溶）。</a:t>
            </a:r>
          </a:p>
          <a:p>
            <a:pPr eaLnBrk="1" hangingPunct="1">
              <a:lnSpc>
                <a:spcPct val="110000"/>
              </a:lnSpc>
              <a:buClr>
                <a:schemeClr val="folHlink"/>
              </a:buClr>
              <a:buFont typeface="Wingdings" pitchFamily="2" charset="2"/>
              <a:buChar char="Ø"/>
            </a:pPr>
            <a:r>
              <a:rPr lang="zh-CN" altLang="en-US" b="1" dirty="0" smtClean="0">
                <a:solidFill>
                  <a:srgbClr val="CC0000"/>
                </a:solidFill>
                <a:latin typeface="楷体_GB2312" pitchFamily="49" charset="-122"/>
                <a:ea typeface="楷体_GB2312" pitchFamily="49" charset="-122"/>
              </a:rPr>
              <a:t>正常人脑脊液是无菌的，在排除标本污染前提下，在脑脊液中检出细菌或病毒，都有诊断意义。</a:t>
            </a:r>
          </a:p>
          <a:p>
            <a:pPr eaLnBrk="1" hangingPunct="1"/>
            <a:endParaRPr lang="en-US" altLang="zh-CN" sz="2000"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
          <p:cNvSpPr>
            <a:spLocks noGrp="1" noChangeArrowheads="1"/>
          </p:cNvSpPr>
          <p:nvPr>
            <p:ph type="title"/>
          </p:nvPr>
        </p:nvSpPr>
        <p:spPr/>
        <p:txBody>
          <a:bodyPr/>
          <a:lstStyle/>
          <a:p>
            <a:pPr algn="l" eaLnBrk="1" hangingPunct="1"/>
            <a:r>
              <a:rPr lang="zh-CN" altLang="en-US" b="0" dirty="0" smtClean="0">
                <a:solidFill>
                  <a:schemeClr val="bg1"/>
                </a:solidFill>
                <a:ea typeface="华文隶书" pitchFamily="2" charset="-122"/>
              </a:rPr>
              <a:t>  粪便及肛拭子</a:t>
            </a:r>
            <a:endParaRPr lang="zh-CN" altLang="en-US" dirty="0" smtClean="0">
              <a:solidFill>
                <a:schemeClr val="bg1"/>
              </a:solidFill>
              <a:ea typeface="华文隶书" pitchFamily="2" charset="-122"/>
            </a:endParaRPr>
          </a:p>
        </p:txBody>
      </p:sp>
      <p:sp>
        <p:nvSpPr>
          <p:cNvPr id="44035" name="Rectangle 3"/>
          <p:cNvSpPr>
            <a:spLocks noGrp="1" noChangeArrowheads="1"/>
          </p:cNvSpPr>
          <p:nvPr>
            <p:ph type="body" sz="half" idx="1"/>
          </p:nvPr>
        </p:nvSpPr>
        <p:spPr>
          <a:xfrm>
            <a:off x="214282" y="2362200"/>
            <a:ext cx="8643998" cy="3724275"/>
          </a:xfrm>
        </p:spPr>
        <p:txBody>
          <a:bodyPr/>
          <a:lstStyle/>
          <a:p>
            <a:pPr algn="just" eaLnBrk="1" hangingPunct="1">
              <a:lnSpc>
                <a:spcPct val="110000"/>
              </a:lnSpc>
              <a:buNone/>
            </a:pPr>
            <a:r>
              <a:rPr lang="zh-CN" altLang="en-US" sz="2400" b="1" u="sng" dirty="0" smtClean="0">
                <a:solidFill>
                  <a:srgbClr val="0000CC"/>
                </a:solidFill>
                <a:ea typeface="楷体_GB2312" pitchFamily="49" charset="-122"/>
              </a:rPr>
              <a:t>   粪便标本   </a:t>
            </a:r>
            <a:r>
              <a:rPr lang="zh-CN" altLang="en-US" sz="2400" dirty="0" smtClean="0">
                <a:solidFill>
                  <a:srgbClr val="0000CC"/>
                </a:solidFill>
                <a:ea typeface="楷体_GB2312" pitchFamily="49" charset="-122"/>
              </a:rPr>
              <a:t>：</a:t>
            </a:r>
            <a:endParaRPr lang="en-US" altLang="zh-CN" sz="2400" dirty="0" smtClean="0">
              <a:solidFill>
                <a:srgbClr val="0000CC"/>
              </a:solidFill>
              <a:ea typeface="楷体_GB2312" pitchFamily="49" charset="-122"/>
            </a:endParaRPr>
          </a:p>
          <a:p>
            <a:pPr algn="just" eaLnBrk="1" hangingPunct="1">
              <a:lnSpc>
                <a:spcPct val="110000"/>
              </a:lnSpc>
            </a:pPr>
            <a:r>
              <a:rPr lang="zh-CN" altLang="en-US" sz="2000" b="1" dirty="0" smtClean="0">
                <a:latin typeface="楷体_GB2312" pitchFamily="49" charset="-122"/>
                <a:ea typeface="楷体_GB2312" pitchFamily="49" charset="-122"/>
              </a:rPr>
              <a:t>采集新鲜粪便</a:t>
            </a:r>
            <a:r>
              <a:rPr lang="en-US" altLang="zh-CN" sz="2000" b="1" dirty="0" smtClean="0">
                <a:latin typeface="楷体_GB2312" pitchFamily="49" charset="-122"/>
                <a:ea typeface="楷体_GB2312" pitchFamily="49" charset="-122"/>
              </a:rPr>
              <a:t>5-10</a:t>
            </a:r>
            <a:r>
              <a:rPr lang="zh-CN" altLang="en-US" sz="2000" b="1" dirty="0" smtClean="0">
                <a:latin typeface="楷体_GB2312" pitchFamily="49" charset="-122"/>
                <a:ea typeface="楷体_GB2312" pitchFamily="49" charset="-122"/>
              </a:rPr>
              <a:t>克放入无菌</a:t>
            </a:r>
            <a:r>
              <a:rPr lang="en-US" altLang="zh-CN" sz="2000" b="1" dirty="0" smtClean="0">
                <a:latin typeface="楷体_GB2312" pitchFamily="49" charset="-122"/>
                <a:ea typeface="楷体_GB2312" pitchFamily="49" charset="-122"/>
              </a:rPr>
              <a:t>50ml</a:t>
            </a:r>
            <a:r>
              <a:rPr lang="zh-CN" altLang="en-US" sz="2000" b="1" dirty="0" smtClean="0">
                <a:latin typeface="楷体_GB2312" pitchFamily="49" charset="-122"/>
                <a:ea typeface="楷体_GB2312" pitchFamily="49" charset="-122"/>
              </a:rPr>
              <a:t>螺口管或塑料瓶内，当日送检；如需隔夜，要将标本置冰箱内保存。为防止标本干结，也可直接放入含</a:t>
            </a:r>
            <a:r>
              <a:rPr lang="en-US" altLang="zh-CN" sz="2000" b="1" dirty="0" smtClean="0">
                <a:latin typeface="楷体_GB2312" pitchFamily="49" charset="-122"/>
                <a:ea typeface="楷体_GB2312" pitchFamily="49" charset="-122"/>
              </a:rPr>
              <a:t>10mlPBS</a:t>
            </a:r>
            <a:r>
              <a:rPr lang="zh-CN" altLang="en-US" sz="2000" b="1" dirty="0" smtClean="0">
                <a:latin typeface="楷体_GB2312" pitchFamily="49" charset="-122"/>
                <a:ea typeface="楷体_GB2312" pitchFamily="49" charset="-122"/>
              </a:rPr>
              <a:t>或盐水等运送液中，尽快送至实验室。对于脓血便者，挑取有脓血粘液的可提高病原菌的检出率；水样便取含絮状物粪便的</a:t>
            </a:r>
            <a:r>
              <a:rPr lang="en-US" altLang="zh-CN" sz="2000" b="1" dirty="0" smtClean="0">
                <a:latin typeface="楷体_GB2312" pitchFamily="49" charset="-122"/>
                <a:ea typeface="楷体_GB2312" pitchFamily="49" charset="-122"/>
              </a:rPr>
              <a:t>2-5ml</a:t>
            </a:r>
            <a:r>
              <a:rPr lang="zh-CN" altLang="en-US" sz="2000" b="1" dirty="0" smtClean="0">
                <a:latin typeface="楷体_GB2312" pitchFamily="49" charset="-122"/>
                <a:ea typeface="楷体_GB2312" pitchFamily="49" charset="-122"/>
              </a:rPr>
              <a:t>，盛于无菌容器中及时送检。</a:t>
            </a:r>
            <a:r>
              <a:rPr lang="zh-CN" altLang="en-US" sz="2000" b="1" dirty="0" smtClean="0">
                <a:latin typeface="宋体" charset="-122"/>
              </a:rPr>
              <a:t> </a:t>
            </a:r>
            <a:r>
              <a:rPr lang="zh-CN" altLang="en-US" sz="2000" b="1" dirty="0" smtClean="0"/>
              <a:t> </a:t>
            </a:r>
          </a:p>
          <a:p>
            <a:pPr eaLnBrk="1" hangingPunct="1">
              <a:lnSpc>
                <a:spcPct val="110000"/>
              </a:lnSpc>
              <a:buNone/>
            </a:pPr>
            <a:r>
              <a:rPr lang="zh-CN" altLang="en-US" sz="2000" b="1" u="sng" dirty="0" smtClean="0">
                <a:solidFill>
                  <a:srgbClr val="0000CC"/>
                </a:solidFill>
                <a:ea typeface="楷体_GB2312" pitchFamily="49" charset="-122"/>
              </a:rPr>
              <a:t>   肛拭子     </a:t>
            </a:r>
            <a:r>
              <a:rPr lang="zh-CN" altLang="en-US" sz="2000" b="1" dirty="0" smtClean="0">
                <a:solidFill>
                  <a:srgbClr val="0000CC"/>
                </a:solidFill>
                <a:ea typeface="楷体_GB2312" pitchFamily="49" charset="-122"/>
              </a:rPr>
              <a:t>：</a:t>
            </a:r>
            <a:endParaRPr lang="en-US" altLang="zh-CN" sz="2000" b="1" dirty="0" smtClean="0">
              <a:solidFill>
                <a:srgbClr val="0000CC"/>
              </a:solidFill>
              <a:ea typeface="楷体_GB2312" pitchFamily="49" charset="-122"/>
            </a:endParaRPr>
          </a:p>
          <a:p>
            <a:pPr eaLnBrk="1" hangingPunct="1">
              <a:lnSpc>
                <a:spcPct val="110000"/>
              </a:lnSpc>
            </a:pPr>
            <a:r>
              <a:rPr lang="zh-CN" altLang="en-US" sz="2000" b="1" dirty="0" smtClean="0">
                <a:latin typeface="楷体_GB2312" pitchFamily="49" charset="-122"/>
                <a:ea typeface="楷体_GB2312" pitchFamily="49" charset="-122"/>
              </a:rPr>
              <a:t>将灭菌的棉拭子用无菌生理盐水湿润后，插入直肠</a:t>
            </a:r>
            <a:r>
              <a:rPr lang="en-US" altLang="zh-CN" sz="2000" b="1" dirty="0" smtClean="0">
                <a:latin typeface="宋体" charset="-122"/>
              </a:rPr>
              <a:t>4-6</a:t>
            </a:r>
            <a:r>
              <a:rPr lang="en-US" altLang="zh-CN" sz="2000" b="1" dirty="0" smtClean="0">
                <a:latin typeface="楷体_GB2312" pitchFamily="49" charset="-122"/>
                <a:ea typeface="楷体_GB2312" pitchFamily="49" charset="-122"/>
              </a:rPr>
              <a:t>cm</a:t>
            </a:r>
            <a:r>
              <a:rPr lang="zh-CN" altLang="en-US" sz="2000" b="1" dirty="0" smtClean="0">
                <a:latin typeface="楷体_GB2312" pitchFamily="49" charset="-122"/>
                <a:ea typeface="楷体_GB2312" pitchFamily="49" charset="-122"/>
              </a:rPr>
              <a:t>，抵着黏膜转动拭子。将拭子放入相应的保存液或增菌液中。比粪便的分离率低，主要用于直肠炎</a:t>
            </a:r>
            <a:r>
              <a:rPr lang="zh-CN" altLang="en-US" sz="2400" b="1" dirty="0" smtClean="0">
                <a:latin typeface="楷体_GB2312" pitchFamily="49" charset="-122"/>
                <a:ea typeface="楷体_GB2312" pitchFamily="49" charset="-122"/>
              </a:rPr>
              <a:t>。</a:t>
            </a:r>
          </a:p>
          <a:p>
            <a:pPr eaLnBrk="1" hangingPunct="1"/>
            <a:endParaRPr lang="en-US" altLang="zh-CN" sz="2000"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2"/>
          <p:cNvSpPr>
            <a:spLocks noGrp="1" noChangeArrowheads="1"/>
          </p:cNvSpPr>
          <p:nvPr>
            <p:ph type="title"/>
          </p:nvPr>
        </p:nvSpPr>
        <p:spPr/>
        <p:txBody>
          <a:bodyPr/>
          <a:lstStyle/>
          <a:p>
            <a:pPr algn="l" eaLnBrk="1" hangingPunct="1"/>
            <a:r>
              <a:rPr lang="zh-CN" altLang="en-US" dirty="0" smtClean="0">
                <a:solidFill>
                  <a:schemeClr val="bg1"/>
                </a:solidFill>
                <a:latin typeface="华文隶书" pitchFamily="2" charset="-122"/>
                <a:ea typeface="华文隶书" pitchFamily="2" charset="-122"/>
              </a:rPr>
              <a:t>尸检组织</a:t>
            </a:r>
          </a:p>
        </p:txBody>
      </p:sp>
      <p:sp>
        <p:nvSpPr>
          <p:cNvPr id="45059" name="Rectangle 3"/>
          <p:cNvSpPr>
            <a:spLocks noGrp="1" noChangeArrowheads="1"/>
          </p:cNvSpPr>
          <p:nvPr>
            <p:ph type="body" sz="half" idx="1"/>
          </p:nvPr>
        </p:nvSpPr>
        <p:spPr>
          <a:xfrm>
            <a:off x="285720" y="2362200"/>
            <a:ext cx="8572560" cy="3724275"/>
          </a:xfrm>
        </p:spPr>
        <p:txBody>
          <a:bodyPr/>
          <a:lstStyle/>
          <a:p>
            <a:pPr eaLnBrk="1" hangingPunct="1">
              <a:buNone/>
            </a:pPr>
            <a:r>
              <a:rPr lang="zh-CN" altLang="en-US" sz="2400" u="sng" dirty="0" smtClean="0">
                <a:solidFill>
                  <a:srgbClr val="0000CC"/>
                </a:solidFill>
                <a:latin typeface="楷体_GB2312" pitchFamily="49" charset="-122"/>
                <a:ea typeface="楷体_GB2312" pitchFamily="49" charset="-122"/>
              </a:rPr>
              <a:t>  尸检组织标本：</a:t>
            </a:r>
            <a:endParaRPr lang="en-US" altLang="zh-CN" sz="2400" u="sng" dirty="0" smtClean="0">
              <a:solidFill>
                <a:srgbClr val="0000CC"/>
              </a:solidFill>
              <a:latin typeface="楷体_GB2312" pitchFamily="49" charset="-122"/>
              <a:ea typeface="楷体_GB2312" pitchFamily="49" charset="-122"/>
            </a:endParaRPr>
          </a:p>
          <a:p>
            <a:pPr eaLnBrk="1" hangingPunct="1"/>
            <a:r>
              <a:rPr lang="zh-CN" altLang="en-US" sz="2400" b="1" dirty="0" smtClean="0">
                <a:latin typeface="仿宋_GB2312" pitchFamily="49" charset="-122"/>
                <a:ea typeface="仿宋_GB2312" pitchFamily="49" charset="-122"/>
              </a:rPr>
              <a:t>病人死亡后应尽早进行解剖，采集肺、气管、肾、脾、肝、心脏、脑、血凝块和淋巴结等器官标本；每一采集部位分别使用不同消毒器械，避免交叉污染；每种组织应多部位取材，每部位取</a:t>
            </a:r>
            <a:r>
              <a:rPr lang="en-US" altLang="zh-CN" sz="2400" b="1" dirty="0" smtClean="0">
                <a:latin typeface="仿宋_GB2312" pitchFamily="49" charset="-122"/>
                <a:ea typeface="仿宋_GB2312" pitchFamily="49" charset="-122"/>
              </a:rPr>
              <a:t>20-50g</a:t>
            </a:r>
            <a:r>
              <a:rPr lang="zh-CN" altLang="en-US" sz="2400" b="1" dirty="0" smtClean="0">
                <a:latin typeface="仿宋_GB2312" pitchFamily="49" charset="-122"/>
                <a:ea typeface="仿宋_GB2312" pitchFamily="49" charset="-122"/>
              </a:rPr>
              <a:t>，淋巴结</a:t>
            </a:r>
            <a:r>
              <a:rPr lang="en-US" altLang="zh-CN" sz="2400" b="1" dirty="0" smtClean="0">
                <a:latin typeface="仿宋_GB2312" pitchFamily="49" charset="-122"/>
                <a:ea typeface="仿宋_GB2312" pitchFamily="49" charset="-122"/>
              </a:rPr>
              <a:t>2</a:t>
            </a:r>
            <a:r>
              <a:rPr lang="zh-CN" altLang="en-US" sz="2400" b="1" dirty="0" smtClean="0">
                <a:latin typeface="仿宋_GB2312" pitchFamily="49" charset="-122"/>
                <a:ea typeface="仿宋_GB2312" pitchFamily="49" charset="-122"/>
              </a:rPr>
              <a:t>个，分别置于</a:t>
            </a:r>
            <a:r>
              <a:rPr lang="en-US" altLang="zh-CN" sz="2400" b="1" dirty="0" smtClean="0">
                <a:latin typeface="仿宋_GB2312" pitchFamily="49" charset="-122"/>
                <a:ea typeface="仿宋_GB2312" pitchFamily="49" charset="-122"/>
              </a:rPr>
              <a:t>50ml</a:t>
            </a:r>
            <a:r>
              <a:rPr lang="zh-CN" altLang="en-US" sz="2400" b="1" dirty="0" smtClean="0">
                <a:latin typeface="仿宋_GB2312" pitchFamily="49" charset="-122"/>
                <a:ea typeface="仿宋_GB2312" pitchFamily="49" charset="-122"/>
              </a:rPr>
              <a:t>无菌螺口塑料管中，尸解标本对于病原学研究非常重要，应尽量多采集。立即置于</a:t>
            </a:r>
            <a:r>
              <a:rPr lang="en-US" altLang="zh-CN" sz="2400" b="1" dirty="0" smtClean="0">
                <a:latin typeface="仿宋_GB2312" pitchFamily="49" charset="-122"/>
                <a:ea typeface="仿宋_GB2312" pitchFamily="49" charset="-122"/>
              </a:rPr>
              <a:t>-70℃</a:t>
            </a:r>
            <a:r>
              <a:rPr lang="zh-CN" altLang="en-US" sz="2400" b="1" dirty="0" smtClean="0">
                <a:latin typeface="仿宋_GB2312" pitchFamily="49" charset="-122"/>
                <a:ea typeface="仿宋_GB2312" pitchFamily="49" charset="-122"/>
              </a:rPr>
              <a:t>以下保存或冷藏送至有关实验室。</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p:cNvSpPr>
            <a:spLocks noGrp="1" noChangeArrowheads="1"/>
          </p:cNvSpPr>
          <p:nvPr>
            <p:ph type="title"/>
          </p:nvPr>
        </p:nvSpPr>
        <p:spPr/>
        <p:txBody>
          <a:bodyPr/>
          <a:lstStyle/>
          <a:p>
            <a:pPr algn="l" eaLnBrk="1" hangingPunct="1"/>
            <a:r>
              <a:rPr lang="zh-CN" altLang="en-US" b="0" dirty="0" smtClean="0">
                <a:solidFill>
                  <a:schemeClr val="bg1"/>
                </a:solidFill>
                <a:ea typeface="华文隶书" pitchFamily="2" charset="-122"/>
              </a:rPr>
              <a:t>病灶粘液和皮肤拭子</a:t>
            </a:r>
            <a:endParaRPr lang="zh-CN" altLang="en-US" dirty="0" smtClean="0">
              <a:solidFill>
                <a:schemeClr val="bg1"/>
              </a:solidFill>
              <a:ea typeface="华文隶书" pitchFamily="2" charset="-122"/>
            </a:endParaRPr>
          </a:p>
        </p:txBody>
      </p:sp>
      <p:sp>
        <p:nvSpPr>
          <p:cNvPr id="46083" name="Rectangle 3"/>
          <p:cNvSpPr>
            <a:spLocks noGrp="1" noChangeArrowheads="1"/>
          </p:cNvSpPr>
          <p:nvPr>
            <p:ph type="body" sz="half" idx="1"/>
          </p:nvPr>
        </p:nvSpPr>
        <p:spPr>
          <a:xfrm>
            <a:off x="285720" y="2362200"/>
            <a:ext cx="8572560" cy="3724275"/>
          </a:xfrm>
        </p:spPr>
        <p:txBody>
          <a:bodyPr/>
          <a:lstStyle/>
          <a:p>
            <a:pPr eaLnBrk="1" hangingPunct="1">
              <a:lnSpc>
                <a:spcPct val="115000"/>
              </a:lnSpc>
            </a:pPr>
            <a:r>
              <a:rPr lang="zh-CN" altLang="en-US" sz="2000" b="1" dirty="0" smtClean="0">
                <a:latin typeface="仿宋_GB2312" pitchFamily="49" charset="-122"/>
                <a:ea typeface="仿宋_GB2312" pitchFamily="49" charset="-122"/>
              </a:rPr>
              <a:t>对囊泡病灶，先用无菌盐水擦洗囊泡，用拭子收集囊泡液；对非囊泡病灶，用预先用无菌盐水湿润的拭子在病灶及周围擦拭，收集脓液或渗出液。立即送检或将拭子放入运送培养基内送检。</a:t>
            </a:r>
          </a:p>
          <a:p>
            <a:pPr eaLnBrk="1" hangingPunct="1">
              <a:lnSpc>
                <a:spcPct val="115000"/>
              </a:lnSpc>
              <a:buClr>
                <a:schemeClr val="folHlink"/>
              </a:buClr>
              <a:buFont typeface="Wingdings" pitchFamily="2" charset="2"/>
              <a:buChar char="Ø"/>
            </a:pPr>
            <a:r>
              <a:rPr lang="zh-CN" altLang="en-US" sz="2000" b="1" dirty="0" smtClean="0">
                <a:solidFill>
                  <a:srgbClr val="FF0066"/>
                </a:solidFill>
                <a:latin typeface="仿宋_GB2312" pitchFamily="49" charset="-122"/>
                <a:ea typeface="仿宋_GB2312" pitchFamily="49" charset="-122"/>
              </a:rPr>
              <a:t>适用</a:t>
            </a:r>
          </a:p>
          <a:p>
            <a:pPr eaLnBrk="1" hangingPunct="1">
              <a:lnSpc>
                <a:spcPct val="115000"/>
              </a:lnSpc>
              <a:buClr>
                <a:schemeClr val="folHlink"/>
              </a:buClr>
              <a:buFont typeface="Wingdings" pitchFamily="2" charset="2"/>
              <a:buNone/>
            </a:pPr>
            <a:r>
              <a:rPr lang="zh-CN" altLang="en-US" sz="2000" b="1" dirty="0" smtClean="0">
                <a:latin typeface="仿宋_GB2312" pitchFamily="49" charset="-122"/>
                <a:ea typeface="仿宋_GB2312" pitchFamily="49" charset="-122"/>
              </a:rPr>
              <a:t>    单纯疱疹病毒感染、手足口病等。</a:t>
            </a:r>
          </a:p>
          <a:p>
            <a:pPr eaLnBrk="1" hangingPunct="1">
              <a:lnSpc>
                <a:spcPct val="115000"/>
              </a:lnSpc>
              <a:buClr>
                <a:schemeClr val="folHlink"/>
              </a:buClr>
              <a:buFont typeface="Wingdings" pitchFamily="2" charset="2"/>
              <a:buChar char="Ø"/>
            </a:pPr>
            <a:r>
              <a:rPr lang="zh-CN" altLang="en-US" sz="2000" b="1" dirty="0" smtClean="0">
                <a:latin typeface="仿宋_GB2312" pitchFamily="49" charset="-122"/>
                <a:ea typeface="仿宋_GB2312" pitchFamily="49" charset="-122"/>
              </a:rPr>
              <a:t>溃疡性病灶和陈旧病灶将降低分离率。</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2"/>
          <p:cNvSpPr>
            <a:spLocks noGrp="1" noChangeArrowheads="1"/>
          </p:cNvSpPr>
          <p:nvPr>
            <p:ph type="title"/>
          </p:nvPr>
        </p:nvSpPr>
        <p:spPr/>
        <p:txBody>
          <a:bodyPr/>
          <a:lstStyle/>
          <a:p>
            <a:pPr algn="l" eaLnBrk="1" hangingPunct="1"/>
            <a:r>
              <a:rPr lang="zh-CN" altLang="en-US" b="0" dirty="0" smtClean="0">
                <a:solidFill>
                  <a:schemeClr val="bg1"/>
                </a:solidFill>
                <a:latin typeface="华文隶书" pitchFamily="2" charset="-122"/>
                <a:ea typeface="华文隶书" pitchFamily="2" charset="-122"/>
              </a:rPr>
              <a:t>囊泡抽吸液</a:t>
            </a:r>
            <a:endParaRPr lang="zh-CN" altLang="en-US" dirty="0" smtClean="0">
              <a:solidFill>
                <a:schemeClr val="bg1"/>
              </a:solidFill>
              <a:latin typeface="华文隶书" pitchFamily="2" charset="-122"/>
              <a:ea typeface="华文隶书" pitchFamily="2" charset="-122"/>
            </a:endParaRPr>
          </a:p>
        </p:txBody>
      </p:sp>
      <p:sp>
        <p:nvSpPr>
          <p:cNvPr id="47107" name="Rectangle 3"/>
          <p:cNvSpPr>
            <a:spLocks noGrp="1" noChangeArrowheads="1"/>
          </p:cNvSpPr>
          <p:nvPr>
            <p:ph type="body" sz="half" idx="1"/>
          </p:nvPr>
        </p:nvSpPr>
        <p:spPr>
          <a:xfrm>
            <a:off x="285720" y="2362200"/>
            <a:ext cx="8643998" cy="3724275"/>
          </a:xfrm>
        </p:spPr>
        <p:txBody>
          <a:bodyPr/>
          <a:lstStyle/>
          <a:p>
            <a:pPr eaLnBrk="1" hangingPunct="1">
              <a:lnSpc>
                <a:spcPct val="120000"/>
              </a:lnSpc>
            </a:pPr>
            <a:r>
              <a:rPr lang="zh-CN" altLang="en-US" sz="2400" b="1" dirty="0" smtClean="0">
                <a:latin typeface="楷体_GB2312" pitchFamily="49" charset="-122"/>
                <a:ea typeface="楷体_GB2312" pitchFamily="49" charset="-122"/>
              </a:rPr>
              <a:t>用无菌盐水擦洗囊泡，用连接在结核菌素注射器的</a:t>
            </a:r>
            <a:r>
              <a:rPr lang="en-US" altLang="zh-CN" sz="2400" b="1" dirty="0" smtClean="0">
                <a:latin typeface="楷体_GB2312" pitchFamily="49" charset="-122"/>
                <a:ea typeface="楷体_GB2312" pitchFamily="49" charset="-122"/>
              </a:rPr>
              <a:t>26</a:t>
            </a:r>
            <a:r>
              <a:rPr lang="zh-CN" altLang="en-US" sz="2400" b="1" dirty="0" smtClean="0">
                <a:latin typeface="楷体_GB2312" pitchFamily="49" charset="-122"/>
                <a:ea typeface="楷体_GB2312" pitchFamily="49" charset="-122"/>
              </a:rPr>
              <a:t>或</a:t>
            </a:r>
            <a:r>
              <a:rPr lang="en-US" altLang="zh-CN" sz="2400" b="1" dirty="0" smtClean="0">
                <a:latin typeface="楷体_GB2312" pitchFamily="49" charset="-122"/>
                <a:ea typeface="楷体_GB2312" pitchFamily="49" charset="-122"/>
              </a:rPr>
              <a:t>27</a:t>
            </a:r>
            <a:r>
              <a:rPr lang="zh-CN" altLang="en-US" sz="2400" b="1" dirty="0" smtClean="0">
                <a:latin typeface="楷体_GB2312" pitchFamily="49" charset="-122"/>
                <a:ea typeface="楷体_GB2312" pitchFamily="49" charset="-122"/>
              </a:rPr>
              <a:t>号针头抽洗囊泡液，立即用</a:t>
            </a:r>
            <a:r>
              <a:rPr lang="en-US" altLang="zh-CN" sz="2400" b="1" dirty="0" smtClean="0">
                <a:latin typeface="楷体_GB2312" pitchFamily="49" charset="-122"/>
                <a:ea typeface="楷体_GB2312" pitchFamily="49" charset="-122"/>
              </a:rPr>
              <a:t>1-2</a:t>
            </a:r>
            <a:r>
              <a:rPr lang="zh-CN" altLang="en-US" sz="2400" b="1" dirty="0" smtClean="0">
                <a:latin typeface="楷体_GB2312" pitchFamily="49" charset="-122"/>
                <a:ea typeface="楷体_GB2312" pitchFamily="49" charset="-122"/>
              </a:rPr>
              <a:t>毫升</a:t>
            </a:r>
            <a:r>
              <a:rPr lang="en-US" altLang="zh-CN" sz="2400" b="1" dirty="0" smtClean="0">
                <a:latin typeface="楷体_GB2312" pitchFamily="49" charset="-122"/>
                <a:ea typeface="楷体_GB2312" pitchFamily="49" charset="-122"/>
              </a:rPr>
              <a:t>VTM</a:t>
            </a:r>
            <a:r>
              <a:rPr lang="zh-CN" altLang="en-US" sz="2400" b="1" dirty="0" smtClean="0">
                <a:latin typeface="楷体_GB2312" pitchFamily="49" charset="-122"/>
                <a:ea typeface="楷体_GB2312" pitchFamily="49" charset="-122"/>
              </a:rPr>
              <a:t>冲洗注射器。</a:t>
            </a:r>
          </a:p>
          <a:p>
            <a:pPr eaLnBrk="1" hangingPunct="1">
              <a:lnSpc>
                <a:spcPct val="115000"/>
              </a:lnSpc>
              <a:buClr>
                <a:srgbClr val="B1DF5F"/>
              </a:buClr>
              <a:buFont typeface="Wingdings" pitchFamily="2" charset="2"/>
              <a:buChar char="Ø"/>
            </a:pPr>
            <a:r>
              <a:rPr lang="zh-CN" altLang="en-US" sz="2400" b="1" u="sng" dirty="0" smtClean="0">
                <a:latin typeface="楷体_GB2312" pitchFamily="49" charset="-122"/>
                <a:ea typeface="楷体_GB2312" pitchFamily="49" charset="-122"/>
              </a:rPr>
              <a:t>最适用于</a:t>
            </a:r>
            <a:r>
              <a:rPr lang="zh-CN" altLang="en-US" sz="2400" dirty="0" smtClean="0">
                <a:latin typeface="楷体_GB2312" pitchFamily="49" charset="-122"/>
                <a:ea typeface="楷体_GB2312" pitchFamily="49" charset="-122"/>
              </a:rPr>
              <a:t>水痘</a:t>
            </a:r>
            <a:r>
              <a:rPr lang="en-US" altLang="zh-CN" sz="2400" dirty="0" smtClean="0">
                <a:latin typeface="楷体_GB2312" pitchFamily="49" charset="-122"/>
                <a:ea typeface="楷体_GB2312" pitchFamily="49" charset="-122"/>
              </a:rPr>
              <a:t>-</a:t>
            </a:r>
            <a:r>
              <a:rPr lang="zh-CN" altLang="en-US" sz="2400" dirty="0" smtClean="0">
                <a:latin typeface="楷体_GB2312" pitchFamily="49" charset="-122"/>
                <a:ea typeface="楷体_GB2312" pitchFamily="49" charset="-122"/>
              </a:rPr>
              <a:t>带状疱疹病毒（</a:t>
            </a:r>
            <a:r>
              <a:rPr lang="en-US" altLang="zh-CN" sz="2400" dirty="0" smtClean="0">
                <a:latin typeface="楷体_GB2312" pitchFamily="49" charset="-122"/>
                <a:ea typeface="楷体_GB2312" pitchFamily="49" charset="-122"/>
              </a:rPr>
              <a:t>VZV</a:t>
            </a:r>
            <a:r>
              <a:rPr lang="zh-CN" altLang="en-US" sz="2400" dirty="0" smtClean="0">
                <a:latin typeface="楷体_GB2312" pitchFamily="49" charset="-122"/>
                <a:ea typeface="楷体_GB2312" pitchFamily="49" charset="-122"/>
              </a:rPr>
              <a: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p:cNvSpPr>
            <a:spLocks noGrp="1" noChangeArrowheads="1"/>
          </p:cNvSpPr>
          <p:nvPr>
            <p:ph type="title"/>
          </p:nvPr>
        </p:nvSpPr>
        <p:spPr/>
        <p:txBody>
          <a:bodyPr/>
          <a:lstStyle/>
          <a:p>
            <a:pPr algn="l" eaLnBrk="1" hangingPunct="1"/>
            <a:r>
              <a:rPr lang="zh-CN" altLang="en-US" sz="4000" b="0" dirty="0" smtClean="0">
                <a:solidFill>
                  <a:schemeClr val="bg1"/>
                </a:solidFill>
                <a:latin typeface="华文隶书" pitchFamily="2" charset="-122"/>
                <a:ea typeface="华文隶书" pitchFamily="2" charset="-122"/>
              </a:rPr>
              <a:t> 尿液</a:t>
            </a:r>
            <a:endParaRPr lang="zh-CN" altLang="en-US" dirty="0" smtClean="0">
              <a:solidFill>
                <a:schemeClr val="bg1"/>
              </a:solidFill>
              <a:latin typeface="华文隶书" pitchFamily="2" charset="-122"/>
              <a:ea typeface="华文隶书" pitchFamily="2" charset="-122"/>
            </a:endParaRPr>
          </a:p>
        </p:txBody>
      </p:sp>
      <p:sp>
        <p:nvSpPr>
          <p:cNvPr id="48131" name="Rectangle 3"/>
          <p:cNvSpPr>
            <a:spLocks noGrp="1" noChangeArrowheads="1"/>
          </p:cNvSpPr>
          <p:nvPr>
            <p:ph type="body" sz="half" idx="1"/>
          </p:nvPr>
        </p:nvSpPr>
        <p:spPr>
          <a:xfrm>
            <a:off x="285720" y="2362200"/>
            <a:ext cx="8643998" cy="3724275"/>
          </a:xfrm>
        </p:spPr>
        <p:txBody>
          <a:bodyPr/>
          <a:lstStyle/>
          <a:p>
            <a:pPr eaLnBrk="1" hangingPunct="1">
              <a:lnSpc>
                <a:spcPct val="115000"/>
              </a:lnSpc>
            </a:pPr>
            <a:r>
              <a:rPr lang="zh-CN" altLang="en-US" sz="2400" b="1" dirty="0" smtClean="0">
                <a:latin typeface="楷体_GB2312" pitchFamily="49" charset="-122"/>
                <a:ea typeface="楷体_GB2312" pitchFamily="49" charset="-122"/>
              </a:rPr>
              <a:t>收集</a:t>
            </a:r>
            <a:r>
              <a:rPr lang="en-US" altLang="zh-CN" sz="2400" b="1" dirty="0" smtClean="0">
                <a:latin typeface="楷体_GB2312" pitchFamily="49" charset="-122"/>
                <a:ea typeface="楷体_GB2312" pitchFamily="49" charset="-122"/>
              </a:rPr>
              <a:t>10-20ml</a:t>
            </a:r>
            <a:r>
              <a:rPr lang="zh-CN" altLang="en-US" sz="2400" b="1" dirty="0" smtClean="0">
                <a:latin typeface="楷体_GB2312" pitchFamily="49" charset="-122"/>
                <a:ea typeface="楷体_GB2312" pitchFamily="49" charset="-122"/>
              </a:rPr>
              <a:t>中段尿于灭菌容器中。</a:t>
            </a:r>
          </a:p>
          <a:p>
            <a:pPr eaLnBrk="1" hangingPunct="1">
              <a:lnSpc>
                <a:spcPct val="115000"/>
              </a:lnSpc>
              <a:buClr>
                <a:srgbClr val="B1DF5F"/>
              </a:buClr>
              <a:buFont typeface="Wingdings" pitchFamily="2" charset="2"/>
              <a:buChar char="Ø"/>
            </a:pPr>
            <a:r>
              <a:rPr lang="zh-CN" altLang="en-US" sz="2400" dirty="0" smtClean="0">
                <a:ea typeface="楷体_GB2312" pitchFamily="49" charset="-122"/>
              </a:rPr>
              <a:t>巨细胞病毒、麻疹病毒等有间歇排毒的特点，间隔一段时间连续收集标本可提高阳性率。</a:t>
            </a:r>
          </a:p>
          <a:p>
            <a:pPr eaLnBrk="1" hangingPunct="1"/>
            <a:endParaRPr lang="en-US" altLang="zh-CN" sz="2400"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p:cNvSpPr>
            <a:spLocks noGrp="1" noChangeArrowheads="1"/>
          </p:cNvSpPr>
          <p:nvPr>
            <p:ph type="title"/>
          </p:nvPr>
        </p:nvSpPr>
        <p:spPr/>
        <p:txBody>
          <a:bodyPr/>
          <a:lstStyle/>
          <a:p>
            <a:pPr algn="l" eaLnBrk="1" hangingPunct="1"/>
            <a:r>
              <a:rPr lang="zh-CN" altLang="en-US" b="0" dirty="0" smtClean="0">
                <a:solidFill>
                  <a:srgbClr val="0000CC"/>
                </a:solidFill>
                <a:latin typeface="楷体_GB2312" pitchFamily="49" charset="-122"/>
                <a:ea typeface="华文隶书" pitchFamily="2" charset="-122"/>
              </a:rPr>
              <a:t> 结膜拭子、</a:t>
            </a:r>
            <a:r>
              <a:rPr lang="zh-CN" altLang="en-US" b="0" dirty="0" smtClean="0">
                <a:solidFill>
                  <a:srgbClr val="0000CC"/>
                </a:solidFill>
                <a:ea typeface="华文隶书" pitchFamily="2" charset="-122"/>
              </a:rPr>
              <a:t>其他标本</a:t>
            </a:r>
          </a:p>
        </p:txBody>
      </p:sp>
      <p:sp>
        <p:nvSpPr>
          <p:cNvPr id="49155" name="Rectangle 3"/>
          <p:cNvSpPr>
            <a:spLocks noGrp="1" noChangeArrowheads="1"/>
          </p:cNvSpPr>
          <p:nvPr>
            <p:ph type="body" sz="half" idx="1"/>
          </p:nvPr>
        </p:nvSpPr>
        <p:spPr>
          <a:xfrm>
            <a:off x="214282" y="2071678"/>
            <a:ext cx="8715436" cy="4014797"/>
          </a:xfrm>
        </p:spPr>
        <p:txBody>
          <a:bodyPr/>
          <a:lstStyle/>
          <a:p>
            <a:pPr eaLnBrk="1" hangingPunct="1">
              <a:lnSpc>
                <a:spcPct val="115000"/>
              </a:lnSpc>
            </a:pPr>
            <a:r>
              <a:rPr lang="zh-CN" altLang="en-US" sz="2000" b="1" dirty="0" smtClean="0">
                <a:solidFill>
                  <a:srgbClr val="0000CC"/>
                </a:solidFill>
                <a:latin typeface="楷体_GB2312" pitchFamily="49" charset="-122"/>
                <a:ea typeface="楷体_GB2312" pitchFamily="49" charset="-122"/>
              </a:rPr>
              <a:t>结膜拭子：</a:t>
            </a:r>
            <a:r>
              <a:rPr lang="zh-CN" altLang="en-US" sz="2000" b="1" dirty="0" smtClean="0">
                <a:latin typeface="楷体_GB2312" pitchFamily="49" charset="-122"/>
                <a:ea typeface="楷体_GB2312" pitchFamily="49" charset="-122"/>
              </a:rPr>
              <a:t>用预先用盐水湿润的柔软拭子擦拭下结膜，将拭子放入</a:t>
            </a:r>
            <a:r>
              <a:rPr lang="en-US" altLang="zh-CN" sz="2000" b="1" dirty="0" smtClean="0">
                <a:latin typeface="楷体_GB2312" pitchFamily="49" charset="-122"/>
                <a:ea typeface="楷体_GB2312" pitchFamily="49" charset="-122"/>
              </a:rPr>
              <a:t>VTM</a:t>
            </a:r>
            <a:r>
              <a:rPr lang="zh-CN" altLang="en-US" sz="2000" b="1" dirty="0" smtClean="0">
                <a:latin typeface="楷体_GB2312" pitchFamily="49" charset="-122"/>
                <a:ea typeface="楷体_GB2312" pitchFamily="49" charset="-122"/>
              </a:rPr>
              <a:t>。</a:t>
            </a:r>
          </a:p>
          <a:p>
            <a:pPr eaLnBrk="1" hangingPunct="1">
              <a:lnSpc>
                <a:spcPct val="115000"/>
              </a:lnSpc>
              <a:buClr>
                <a:srgbClr val="B1DF5F"/>
              </a:buClr>
              <a:buFont typeface="Wingdings" pitchFamily="2" charset="2"/>
              <a:buChar char="Ø"/>
            </a:pPr>
            <a:r>
              <a:rPr lang="zh-CN" altLang="en-US" sz="2000" dirty="0" smtClean="0">
                <a:ea typeface="楷体_GB2312" pitchFamily="49" charset="-122"/>
              </a:rPr>
              <a:t>新城疫病毒检测、红眼病等最适用。</a:t>
            </a:r>
          </a:p>
          <a:p>
            <a:pPr eaLnBrk="1" hangingPunct="1">
              <a:lnSpc>
                <a:spcPct val="115000"/>
              </a:lnSpc>
            </a:pPr>
            <a:r>
              <a:rPr lang="zh-CN" altLang="en-US" sz="2000" b="1" dirty="0" smtClean="0">
                <a:solidFill>
                  <a:srgbClr val="0000CC"/>
                </a:solidFill>
                <a:ea typeface="楷体_GB2312" pitchFamily="49" charset="-122"/>
              </a:rPr>
              <a:t>其他标本：</a:t>
            </a:r>
          </a:p>
          <a:p>
            <a:pPr eaLnBrk="1" hangingPunct="1">
              <a:lnSpc>
                <a:spcPct val="115000"/>
              </a:lnSpc>
              <a:buClr>
                <a:srgbClr val="B1DF5F"/>
              </a:buClr>
              <a:buFont typeface="Wingdings" pitchFamily="2" charset="2"/>
              <a:buChar char="Ø"/>
            </a:pPr>
            <a:r>
              <a:rPr lang="zh-CN" altLang="en-US" sz="2000" b="1" dirty="0" smtClean="0">
                <a:solidFill>
                  <a:srgbClr val="0000CC"/>
                </a:solidFill>
                <a:ea typeface="楷体_GB2312" pitchFamily="49" charset="-122"/>
              </a:rPr>
              <a:t>淋巴结穿刺液</a:t>
            </a:r>
            <a:r>
              <a:rPr lang="zh-CN" altLang="en-US" sz="2000" dirty="0" smtClean="0">
                <a:solidFill>
                  <a:srgbClr val="0000CC"/>
                </a:solidFill>
              </a:rPr>
              <a:t>：</a:t>
            </a:r>
            <a:r>
              <a:rPr lang="zh-CN" altLang="en-US" sz="2000" dirty="0" smtClean="0">
                <a:ea typeface="楷体_GB2312" pitchFamily="49" charset="-122"/>
              </a:rPr>
              <a:t>腺鼠疫。</a:t>
            </a:r>
          </a:p>
          <a:p>
            <a:pPr eaLnBrk="1" hangingPunct="1">
              <a:lnSpc>
                <a:spcPct val="115000"/>
              </a:lnSpc>
              <a:buClr>
                <a:srgbClr val="B1DF5F"/>
              </a:buClr>
              <a:buFont typeface="Wingdings" pitchFamily="2" charset="2"/>
              <a:buChar char="Ø"/>
            </a:pPr>
            <a:r>
              <a:rPr lang="zh-CN" altLang="en-US" sz="2000" b="1" dirty="0" smtClean="0">
                <a:solidFill>
                  <a:srgbClr val="0000CC"/>
                </a:solidFill>
                <a:latin typeface="楷体_GB2312" pitchFamily="49" charset="-122"/>
                <a:ea typeface="楷体_GB2312" pitchFamily="49" charset="-122"/>
              </a:rPr>
              <a:t>唾液：</a:t>
            </a:r>
            <a:r>
              <a:rPr lang="zh-CN" altLang="en-US" sz="2000" dirty="0" smtClean="0">
                <a:latin typeface="楷体_GB2312" pitchFamily="49" charset="-122"/>
                <a:ea typeface="楷体_GB2312" pitchFamily="49" charset="-122"/>
              </a:rPr>
              <a:t>狂犬病毒。</a:t>
            </a:r>
          </a:p>
          <a:p>
            <a:pPr eaLnBrk="1" hangingPunct="1">
              <a:lnSpc>
                <a:spcPct val="115000"/>
              </a:lnSpc>
              <a:buClr>
                <a:srgbClr val="B1DF5F"/>
              </a:buClr>
              <a:buFont typeface="Wingdings" pitchFamily="2" charset="2"/>
              <a:buChar char="Ø"/>
            </a:pPr>
            <a:r>
              <a:rPr lang="zh-CN" altLang="en-US" sz="2000" b="1" dirty="0" smtClean="0">
                <a:solidFill>
                  <a:srgbClr val="0000CC"/>
                </a:solidFill>
                <a:latin typeface="楷体_GB2312" pitchFamily="49" charset="-122"/>
                <a:ea typeface="楷体_GB2312" pitchFamily="49" charset="-122"/>
              </a:rPr>
              <a:t>心包液</a:t>
            </a:r>
            <a:r>
              <a:rPr lang="zh-CN" altLang="en-US" sz="2000" dirty="0" smtClean="0">
                <a:solidFill>
                  <a:srgbClr val="0000CC"/>
                </a:solidFill>
                <a:latin typeface="楷体_GB2312" pitchFamily="49" charset="-122"/>
                <a:ea typeface="楷体_GB2312" pitchFamily="49" charset="-122"/>
              </a:rPr>
              <a:t>：柯</a:t>
            </a:r>
            <a:r>
              <a:rPr lang="zh-CN" altLang="en-US" sz="2000" dirty="0" smtClean="0">
                <a:latin typeface="楷体_GB2312" pitchFamily="49" charset="-122"/>
                <a:ea typeface="楷体_GB2312" pitchFamily="49" charset="-122"/>
              </a:rPr>
              <a:t>萨奇</a:t>
            </a:r>
            <a:r>
              <a:rPr lang="en-US" altLang="zh-CN" sz="2000" dirty="0" smtClean="0">
                <a:latin typeface="楷体_GB2312" pitchFamily="49" charset="-122"/>
                <a:ea typeface="楷体_GB2312" pitchFamily="49" charset="-122"/>
              </a:rPr>
              <a:t>B</a:t>
            </a:r>
            <a:r>
              <a:rPr lang="zh-CN" altLang="en-US" sz="2000" dirty="0" smtClean="0">
                <a:latin typeface="楷体_GB2312" pitchFamily="49" charset="-122"/>
                <a:ea typeface="楷体_GB2312" pitchFamily="49" charset="-122"/>
              </a:rPr>
              <a:t>病毒。</a:t>
            </a:r>
          </a:p>
          <a:p>
            <a:pPr eaLnBrk="1" hangingPunct="1">
              <a:lnSpc>
                <a:spcPct val="115000"/>
              </a:lnSpc>
              <a:buClr>
                <a:srgbClr val="B1DF5F"/>
              </a:buClr>
              <a:buFont typeface="Wingdings" pitchFamily="2" charset="2"/>
              <a:buChar char="Ø"/>
            </a:pPr>
            <a:r>
              <a:rPr lang="zh-CN" altLang="en-US" sz="2000" b="1" dirty="0" smtClean="0">
                <a:solidFill>
                  <a:srgbClr val="0000CC"/>
                </a:solidFill>
                <a:latin typeface="楷体_GB2312" pitchFamily="49" charset="-122"/>
                <a:ea typeface="楷体_GB2312" pitchFamily="49" charset="-122"/>
              </a:rPr>
              <a:t>泌尿生殖道标本</a:t>
            </a:r>
            <a:r>
              <a:rPr lang="zh-CN" altLang="en-US" sz="2000" dirty="0" smtClean="0">
                <a:solidFill>
                  <a:srgbClr val="0000CC"/>
                </a:solidFill>
                <a:latin typeface="楷体_GB2312" pitchFamily="49" charset="-122"/>
                <a:ea typeface="楷体_GB2312" pitchFamily="49" charset="-122"/>
              </a:rPr>
              <a:t>：</a:t>
            </a:r>
            <a:r>
              <a:rPr lang="zh-CN" altLang="en-US" sz="2000" dirty="0" smtClean="0">
                <a:latin typeface="楷体_GB2312" pitchFamily="49" charset="-122"/>
                <a:ea typeface="楷体_GB2312" pitchFamily="49" charset="-122"/>
              </a:rPr>
              <a:t>子宫颈拭子、尿道拭子、精液等。单纯胞疹病毒、巨</a:t>
            </a:r>
            <a:r>
              <a:rPr lang="zh-CN" altLang="en-US" sz="2000" dirty="0" smtClean="0">
                <a:ea typeface="楷体_GB2312" pitchFamily="49" charset="-122"/>
              </a:rPr>
              <a:t>细胞病毒等</a:t>
            </a:r>
            <a:r>
              <a:rPr lang="zh-CN" altLang="en-US" sz="1800" dirty="0" smtClean="0">
                <a:ea typeface="楷体_GB2312" pitchFamily="49" charset="-122"/>
              </a:rPr>
              <a: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p:cNvSpPr>
            <a:spLocks noGrp="1" noChangeArrowheads="1"/>
          </p:cNvSpPr>
          <p:nvPr>
            <p:ph type="title"/>
          </p:nvPr>
        </p:nvSpPr>
        <p:spPr/>
        <p:txBody>
          <a:bodyPr/>
          <a:lstStyle/>
          <a:p>
            <a:pPr algn="l" eaLnBrk="1" hangingPunct="1"/>
            <a:r>
              <a:rPr lang="zh-CN" altLang="en-US" dirty="0" smtClean="0">
                <a:ea typeface="华文隶书" pitchFamily="2" charset="-122"/>
              </a:rPr>
              <a:t>五、样品的包装、运输</a:t>
            </a:r>
          </a:p>
        </p:txBody>
      </p:sp>
      <p:sp>
        <p:nvSpPr>
          <p:cNvPr id="50179" name="Rectangle 3"/>
          <p:cNvSpPr>
            <a:spLocks noGrp="1" noChangeArrowheads="1"/>
          </p:cNvSpPr>
          <p:nvPr>
            <p:ph type="body" sz="half" idx="1"/>
          </p:nvPr>
        </p:nvSpPr>
        <p:spPr>
          <a:xfrm>
            <a:off x="214282" y="2000240"/>
            <a:ext cx="8715436" cy="4086235"/>
          </a:xfrm>
        </p:spPr>
        <p:txBody>
          <a:bodyPr/>
          <a:lstStyle/>
          <a:p>
            <a:pPr eaLnBrk="1" hangingPunct="1">
              <a:lnSpc>
                <a:spcPct val="90000"/>
              </a:lnSpc>
            </a:pPr>
            <a:r>
              <a:rPr lang="zh-CN" altLang="en-US" sz="2000" dirty="0" smtClean="0">
                <a:solidFill>
                  <a:srgbClr val="FF0000"/>
                </a:solidFill>
                <a:latin typeface="华文隶书" pitchFamily="2" charset="-122"/>
                <a:ea typeface="楷体_GB2312" pitchFamily="49" charset="-122"/>
              </a:rPr>
              <a:t>对于</a:t>
            </a:r>
            <a:r>
              <a:rPr lang="en-US" altLang="zh-CN" sz="2000" dirty="0" smtClean="0">
                <a:solidFill>
                  <a:srgbClr val="FF0000"/>
                </a:solidFill>
                <a:ea typeface="楷体_GB2312" pitchFamily="49" charset="-122"/>
                <a:hlinkClick r:id="rId2" action="ppaction://hlinkfile"/>
              </a:rPr>
              <a:t>《</a:t>
            </a:r>
            <a:r>
              <a:rPr lang="zh-CN" altLang="en-US" sz="2000" dirty="0" smtClean="0">
                <a:solidFill>
                  <a:srgbClr val="FF0000"/>
                </a:solidFill>
                <a:ea typeface="楷体_GB2312" pitchFamily="49" charset="-122"/>
                <a:hlinkClick r:id="rId2" action="ppaction://hlinkfile"/>
              </a:rPr>
              <a:t>人间传染的病原微生物名录</a:t>
            </a:r>
            <a:r>
              <a:rPr lang="en-US" altLang="zh-CN" sz="2000" dirty="0" smtClean="0">
                <a:solidFill>
                  <a:srgbClr val="FF0000"/>
                </a:solidFill>
                <a:ea typeface="楷体_GB2312" pitchFamily="49" charset="-122"/>
                <a:hlinkClick r:id="rId2" action="ppaction://hlinkfile"/>
              </a:rPr>
              <a:t>》</a:t>
            </a:r>
            <a:r>
              <a:rPr lang="zh-CN" altLang="en-US" sz="2000" dirty="0" smtClean="0">
                <a:solidFill>
                  <a:srgbClr val="FF0000"/>
                </a:solidFill>
                <a:ea typeface="楷体_GB2312" pitchFamily="49" charset="-122"/>
              </a:rPr>
              <a:t>中规定的第一类、第二类病原微生物样本，要执行</a:t>
            </a:r>
            <a:r>
              <a:rPr lang="en-US" altLang="zh-CN" sz="2000" dirty="0" smtClean="0">
                <a:solidFill>
                  <a:srgbClr val="FF0000"/>
                </a:solidFill>
                <a:ea typeface="楷体_GB2312" pitchFamily="49" charset="-122"/>
                <a:hlinkClick r:id="rId3" action="ppaction://hlinkfile"/>
              </a:rPr>
              <a:t>《</a:t>
            </a:r>
            <a:r>
              <a:rPr lang="zh-CN" altLang="en-US" sz="2000" dirty="0" smtClean="0">
                <a:solidFill>
                  <a:srgbClr val="FF0000"/>
                </a:solidFill>
                <a:ea typeface="楷体_GB2312" pitchFamily="49" charset="-122"/>
                <a:hlinkClick r:id="rId3" action="ppaction://hlinkfile"/>
              </a:rPr>
              <a:t>可感染人类的高致病性病原微生物菌（毒）种或样本运输管理规定</a:t>
            </a:r>
            <a:r>
              <a:rPr lang="en-US" altLang="zh-CN" sz="2000" dirty="0" smtClean="0">
                <a:solidFill>
                  <a:srgbClr val="FF0000"/>
                </a:solidFill>
                <a:ea typeface="楷体_GB2312" pitchFamily="49" charset="-122"/>
                <a:hlinkClick r:id="rId3" action="ppaction://hlinkfile"/>
              </a:rPr>
              <a:t>》</a:t>
            </a:r>
            <a:r>
              <a:rPr lang="en-US" altLang="zh-CN" sz="2000" dirty="0" smtClean="0">
                <a:solidFill>
                  <a:srgbClr val="FF0000"/>
                </a:solidFill>
                <a:hlinkClick r:id="rId3" action="ppaction://hlinkfile"/>
              </a:rPr>
              <a:t> </a:t>
            </a:r>
            <a:r>
              <a:rPr lang="zh-CN" altLang="en-US" sz="2000" dirty="0" smtClean="0">
                <a:solidFill>
                  <a:srgbClr val="FF0000"/>
                </a:solidFill>
                <a:ea typeface="楷体_GB2312" pitchFamily="49" charset="-122"/>
                <a:hlinkClick r:id="rId4" action="ppaction://hlinkfile"/>
              </a:rPr>
              <a:t>。</a:t>
            </a:r>
            <a:endParaRPr lang="zh-CN" altLang="en-US" sz="2000" dirty="0" smtClean="0">
              <a:solidFill>
                <a:srgbClr val="FF0000"/>
              </a:solidFill>
              <a:latin typeface="华文隶书" pitchFamily="2" charset="-122"/>
              <a:ea typeface="楷体_GB2312" pitchFamily="49" charset="-122"/>
            </a:endParaRPr>
          </a:p>
          <a:p>
            <a:pPr eaLnBrk="1" hangingPunct="1">
              <a:lnSpc>
                <a:spcPct val="90000"/>
              </a:lnSpc>
            </a:pPr>
            <a:r>
              <a:rPr lang="en-US" altLang="zh-CN" sz="2000" dirty="0" smtClean="0">
                <a:latin typeface="华文隶书" pitchFamily="2" charset="-122"/>
                <a:ea typeface="华文隶书" pitchFamily="2" charset="-122"/>
              </a:rPr>
              <a:t>《WHO</a:t>
            </a:r>
            <a:r>
              <a:rPr lang="zh-CN" altLang="en-US" sz="2000" dirty="0" smtClean="0">
                <a:latin typeface="华文隶书" pitchFamily="2" charset="-122"/>
                <a:ea typeface="华文隶书" pitchFamily="2" charset="-122"/>
              </a:rPr>
              <a:t>生物安全手册</a:t>
            </a:r>
            <a:r>
              <a:rPr lang="en-US" altLang="zh-CN" sz="2000" dirty="0" smtClean="0">
                <a:latin typeface="华文隶书" pitchFamily="2" charset="-122"/>
                <a:ea typeface="华文隶书" pitchFamily="2" charset="-122"/>
              </a:rPr>
              <a:t>》</a:t>
            </a:r>
          </a:p>
          <a:p>
            <a:pPr eaLnBrk="1" hangingPunct="1">
              <a:lnSpc>
                <a:spcPct val="120000"/>
              </a:lnSpc>
              <a:buFont typeface="Wingdings" pitchFamily="2" charset="2"/>
              <a:buNone/>
            </a:pPr>
            <a:r>
              <a:rPr lang="en-US" altLang="zh-CN" sz="2000" dirty="0" smtClean="0">
                <a:latin typeface="华文隶书" pitchFamily="2" charset="-122"/>
                <a:ea typeface="华文隶书" pitchFamily="2" charset="-122"/>
              </a:rPr>
              <a:t>   </a:t>
            </a:r>
            <a:r>
              <a:rPr lang="zh-CN" altLang="en-US" sz="2000" dirty="0" smtClean="0">
                <a:solidFill>
                  <a:srgbClr val="000099"/>
                </a:solidFill>
                <a:latin typeface="华文隶书" pitchFamily="2" charset="-122"/>
                <a:ea typeface="华文隶书" pitchFamily="2" charset="-122"/>
              </a:rPr>
              <a:t>要确保即使在运送中包装意外受损时也能保护人员的安全及标本的完整性。</a:t>
            </a:r>
          </a:p>
          <a:p>
            <a:pPr eaLnBrk="1" hangingPunct="1">
              <a:lnSpc>
                <a:spcPct val="120000"/>
              </a:lnSpc>
              <a:buClr>
                <a:srgbClr val="12921B"/>
              </a:buClr>
              <a:buFont typeface="Wingdings" pitchFamily="2" charset="2"/>
              <a:buChar char="Ø"/>
            </a:pPr>
            <a:r>
              <a:rPr lang="zh-CN" altLang="en-US" sz="2000" b="1" dirty="0" smtClean="0">
                <a:solidFill>
                  <a:srgbClr val="CC0000"/>
                </a:solidFill>
                <a:latin typeface="华文隶书" pitchFamily="2" charset="-122"/>
                <a:ea typeface="华文隶书" pitchFamily="2" charset="-122"/>
              </a:rPr>
              <a:t>感染性材料必须放在密闭的管子中，再将管子放进合适的塑料袋里，以防泄漏。</a:t>
            </a:r>
          </a:p>
          <a:p>
            <a:pPr eaLnBrk="1" hangingPunct="1">
              <a:lnSpc>
                <a:spcPct val="120000"/>
              </a:lnSpc>
              <a:buClr>
                <a:srgbClr val="12921B"/>
              </a:buClr>
              <a:buFont typeface="Wingdings" pitchFamily="2" charset="2"/>
              <a:buChar char="Ø"/>
            </a:pPr>
            <a:r>
              <a:rPr lang="zh-CN" altLang="en-US" sz="2000" b="1" dirty="0" smtClean="0">
                <a:solidFill>
                  <a:srgbClr val="CC0000"/>
                </a:solidFill>
                <a:latin typeface="华文隶书" pitchFamily="2" charset="-122"/>
                <a:ea typeface="华文隶书" pitchFamily="2" charset="-122"/>
              </a:rPr>
              <a:t>将试管放入专门带盖的容器内，容器的材料要易于消毒处理，在所放试管周围上下均垫有软性物质，以免碰碎。</a:t>
            </a:r>
          </a:p>
          <a:p>
            <a:pPr eaLnBrk="1" hangingPunct="1">
              <a:lnSpc>
                <a:spcPct val="120000"/>
              </a:lnSpc>
              <a:buClr>
                <a:srgbClr val="12921B"/>
              </a:buClr>
              <a:buFont typeface="Wingdings" pitchFamily="2" charset="2"/>
              <a:buChar char="Ø"/>
            </a:pPr>
            <a:r>
              <a:rPr lang="zh-CN" altLang="en-US" sz="2000" dirty="0" smtClean="0">
                <a:solidFill>
                  <a:srgbClr val="CC0000"/>
                </a:solidFill>
                <a:latin typeface="华文隶书" pitchFamily="2" charset="-122"/>
                <a:ea typeface="华文隶书" pitchFamily="2" charset="-122"/>
              </a:rPr>
              <a:t>送样箱、按要求带冰或常温送检。</a:t>
            </a:r>
          </a:p>
          <a:p>
            <a:pPr eaLnBrk="1" hangingPunct="1">
              <a:lnSpc>
                <a:spcPct val="90000"/>
              </a:lnSpc>
            </a:pPr>
            <a:endParaRPr lang="en-US" altLang="zh-CN" sz="1800" dirty="0" smtClean="0">
              <a:latin typeface="华文隶书" pitchFamily="2" charset="-122"/>
              <a:ea typeface="华文隶书" pitchFamily="2" charset="-122"/>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10"/>
          <p:cNvSpPr>
            <a:spLocks noGrp="1" noChangeArrowheads="1"/>
          </p:cNvSpPr>
          <p:nvPr>
            <p:ph type="title"/>
          </p:nvPr>
        </p:nvSpPr>
        <p:spPr/>
        <p:txBody>
          <a:bodyPr/>
          <a:lstStyle/>
          <a:p>
            <a:pPr algn="ctr" eaLnBrk="1" hangingPunct="1"/>
            <a:r>
              <a:rPr lang="zh-CN" altLang="en-US" sz="2800" smtClean="0">
                <a:ea typeface="华文隶书" pitchFamily="2" charset="-122"/>
              </a:rPr>
              <a:t>感染性物质包装</a:t>
            </a:r>
            <a:br>
              <a:rPr lang="zh-CN" altLang="en-US" sz="2800" smtClean="0">
                <a:ea typeface="华文隶书" pitchFamily="2" charset="-122"/>
              </a:rPr>
            </a:br>
            <a:r>
              <a:rPr lang="zh-CN" altLang="en-US" sz="2800" smtClean="0">
                <a:ea typeface="华文隶书" pitchFamily="2" charset="-122"/>
              </a:rPr>
              <a:t>示意图</a:t>
            </a:r>
            <a:endParaRPr lang="zh-CN" altLang="en-US" sz="4400" smtClean="0"/>
          </a:p>
        </p:txBody>
      </p:sp>
      <p:pic>
        <p:nvPicPr>
          <p:cNvPr id="51203" name="Picture 8" descr="53'"/>
          <p:cNvPicPr>
            <a:picLocks noGrp="1" noChangeAspect="1" noChangeArrowheads="1"/>
          </p:cNvPicPr>
          <p:nvPr>
            <p:ph sz="quarter" idx="2"/>
          </p:nvPr>
        </p:nvPicPr>
        <p:blipFill>
          <a:blip r:embed="rId2"/>
          <a:srcRect/>
          <a:stretch>
            <a:fillRect/>
          </a:stretch>
        </p:blipFill>
        <p:spPr>
          <a:xfrm>
            <a:off x="2124075" y="2349500"/>
            <a:ext cx="5111750" cy="4319588"/>
          </a:xfr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descr="97'"/>
          <p:cNvPicPr>
            <a:picLocks noChangeAspect="1" noChangeArrowheads="1"/>
          </p:cNvPicPr>
          <p:nvPr/>
        </p:nvPicPr>
        <p:blipFill>
          <a:blip r:embed="rId2"/>
          <a:srcRect/>
          <a:stretch>
            <a:fillRect/>
          </a:stretch>
        </p:blipFill>
        <p:spPr bwMode="auto">
          <a:xfrm>
            <a:off x="0" y="0"/>
            <a:ext cx="92170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9"/>
          <p:cNvSpPr>
            <a:spLocks noGrp="1"/>
          </p:cNvSpPr>
          <p:nvPr>
            <p:ph type="title"/>
          </p:nvPr>
        </p:nvSpPr>
        <p:spPr/>
        <p:txBody>
          <a:bodyPr/>
          <a:lstStyle/>
          <a:p>
            <a:pPr algn="l" eaLnBrk="1" hangingPunct="1"/>
            <a:r>
              <a:rPr lang="zh-CN" altLang="en-US" dirty="0" smtClean="0">
                <a:latin typeface="+mj-ea"/>
              </a:rPr>
              <a:t>  二、基本思路</a:t>
            </a:r>
            <a:endParaRPr lang="zh-CN" altLang="en-US" b="1" dirty="0" smtClean="0">
              <a:solidFill>
                <a:srgbClr val="0000FF"/>
              </a:solidFill>
              <a:latin typeface="+mj-ea"/>
              <a:cs typeface="华文行楷"/>
            </a:endParaRPr>
          </a:p>
        </p:txBody>
      </p:sp>
      <p:sp>
        <p:nvSpPr>
          <p:cNvPr id="20482" name="Rectangle 10"/>
          <p:cNvSpPr>
            <a:spLocks noGrp="1"/>
          </p:cNvSpPr>
          <p:nvPr>
            <p:ph type="body" idx="1"/>
          </p:nvPr>
        </p:nvSpPr>
        <p:spPr>
          <a:xfrm>
            <a:off x="500034" y="1643050"/>
            <a:ext cx="8358246" cy="4483113"/>
          </a:xfrm>
        </p:spPr>
        <p:txBody>
          <a:bodyPr/>
          <a:lstStyle/>
          <a:p>
            <a:pPr eaLnBrk="1" hangingPunct="1"/>
            <a:r>
              <a:rPr lang="zh-CN" altLang="en-US" b="1" dirty="0" smtClean="0"/>
              <a:t>采集什么样品                       </a:t>
            </a:r>
            <a:r>
              <a:rPr lang="en-US" altLang="zh-CN" b="1" dirty="0" smtClean="0"/>
              <a:t>What</a:t>
            </a:r>
            <a:endParaRPr lang="zh-CN" altLang="en-US" b="1" dirty="0" smtClean="0"/>
          </a:p>
          <a:p>
            <a:pPr eaLnBrk="1" hangingPunct="1"/>
            <a:r>
              <a:rPr lang="zh-CN" altLang="en-US" b="1" dirty="0" smtClean="0"/>
              <a:t>什么时间采集                        </a:t>
            </a:r>
            <a:r>
              <a:rPr lang="en-US" altLang="zh-CN" b="1" dirty="0" smtClean="0"/>
              <a:t>When</a:t>
            </a:r>
            <a:endParaRPr lang="zh-CN" altLang="en-US" b="1" dirty="0" smtClean="0"/>
          </a:p>
          <a:p>
            <a:pPr eaLnBrk="1" hangingPunct="1"/>
            <a:r>
              <a:rPr lang="zh-CN" altLang="en-US" b="1" dirty="0" smtClean="0"/>
              <a:t>怎么采集                                  </a:t>
            </a:r>
            <a:r>
              <a:rPr lang="en-US" altLang="zh-CN" b="1" dirty="0" smtClean="0"/>
              <a:t>How</a:t>
            </a:r>
            <a:endParaRPr lang="zh-CN" altLang="en-US" b="1" dirty="0" smtClean="0"/>
          </a:p>
          <a:p>
            <a:pPr eaLnBrk="1" hangingPunct="1"/>
            <a:r>
              <a:rPr lang="zh-CN" altLang="en-US" b="1" dirty="0" smtClean="0"/>
              <a:t>采集多少                                  </a:t>
            </a:r>
            <a:r>
              <a:rPr lang="en-US" altLang="zh-CN" b="1" dirty="0" smtClean="0"/>
              <a:t>How   much</a:t>
            </a:r>
          </a:p>
          <a:p>
            <a:pPr eaLnBrk="1" hangingPunct="1"/>
            <a:r>
              <a:rPr lang="zh-CN" altLang="en-US" b="1" dirty="0" smtClean="0"/>
              <a:t>如何保存运送                         </a:t>
            </a:r>
            <a:r>
              <a:rPr lang="en-US" altLang="zh-CN" b="1" dirty="0" smtClean="0"/>
              <a:t>How to preserve</a:t>
            </a:r>
          </a:p>
          <a:p>
            <a:pPr eaLnBrk="1" hangingPunct="1"/>
            <a:endParaRPr lang="zh-CN" altLang="en-US" b="1" dirty="0" smtClean="0"/>
          </a:p>
          <a:p>
            <a:pPr>
              <a:buFont typeface="Wingdings" pitchFamily="2" charset="2"/>
              <a:buNone/>
            </a:pPr>
            <a:endParaRPr lang="zh-CN" altLang="en-US" b="1" dirty="0"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2"/>
          <p:cNvSpPr>
            <a:spLocks noGrp="1" noChangeArrowheads="1"/>
          </p:cNvSpPr>
          <p:nvPr>
            <p:ph type="title"/>
          </p:nvPr>
        </p:nvSpPr>
        <p:spPr/>
        <p:txBody>
          <a:bodyPr/>
          <a:lstStyle/>
          <a:p>
            <a:pPr algn="l" eaLnBrk="1" hangingPunct="1"/>
            <a:r>
              <a:rPr lang="zh-CN" altLang="en-US" b="0" dirty="0" smtClean="0">
                <a:latin typeface="Times New Roman" pitchFamily="18" charset="0"/>
                <a:ea typeface="华文隶书" pitchFamily="2" charset="-122"/>
              </a:rPr>
              <a:t>离体检材的保存</a:t>
            </a:r>
          </a:p>
        </p:txBody>
      </p:sp>
      <p:sp>
        <p:nvSpPr>
          <p:cNvPr id="53251" name="Rectangle 3"/>
          <p:cNvSpPr>
            <a:spLocks noGrp="1" noChangeArrowheads="1"/>
          </p:cNvSpPr>
          <p:nvPr>
            <p:ph type="body" sz="half" idx="1"/>
          </p:nvPr>
        </p:nvSpPr>
        <p:spPr>
          <a:xfrm>
            <a:off x="285720" y="2362200"/>
            <a:ext cx="8572560" cy="3724275"/>
          </a:xfrm>
        </p:spPr>
        <p:txBody>
          <a:bodyPr/>
          <a:lstStyle/>
          <a:p>
            <a:pPr eaLnBrk="1" hangingPunct="1"/>
            <a:r>
              <a:rPr lang="zh-CN" altLang="en-US" sz="2000" b="1" dirty="0" smtClean="0">
                <a:latin typeface="楷体_GB2312" pitchFamily="49" charset="-122"/>
                <a:ea typeface="楷体_GB2312" pitchFamily="49" charset="-122"/>
              </a:rPr>
              <a:t>保温 </a:t>
            </a:r>
            <a:r>
              <a:rPr lang="en-US" altLang="zh-CN" sz="2000" b="1" dirty="0" smtClean="0">
                <a:latin typeface="楷体_GB2312" pitchFamily="49" charset="-122"/>
                <a:ea typeface="楷体_GB2312" pitchFamily="49" charset="-122"/>
              </a:rPr>
              <a:t>--</a:t>
            </a:r>
            <a:r>
              <a:rPr lang="zh-CN" altLang="en-US" sz="2000" b="1" dirty="0" smtClean="0">
                <a:latin typeface="仿宋_GB2312" pitchFamily="49" charset="-122"/>
                <a:ea typeface="仿宋_GB2312" pitchFamily="49" charset="-122"/>
              </a:rPr>
              <a:t>如采集脑脊液进行脑膜炎奈瑟氏菌分离时，应在</a:t>
            </a:r>
            <a:r>
              <a:rPr lang="en-US" altLang="zh-CN" sz="2000" b="1" dirty="0" smtClean="0">
                <a:latin typeface="仿宋_GB2312" pitchFamily="49" charset="-122"/>
                <a:ea typeface="仿宋_GB2312" pitchFamily="49" charset="-122"/>
              </a:rPr>
              <a:t>35-37℃</a:t>
            </a:r>
            <a:r>
              <a:rPr lang="zh-CN" altLang="en-US" sz="2000" b="1" dirty="0" smtClean="0">
                <a:latin typeface="仿宋_GB2312" pitchFamily="49" charset="-122"/>
                <a:ea typeface="仿宋_GB2312" pitchFamily="49" charset="-122"/>
              </a:rPr>
              <a:t>送检，并及时进行样品处理。</a:t>
            </a:r>
          </a:p>
          <a:p>
            <a:pPr eaLnBrk="1" hangingPunct="1"/>
            <a:r>
              <a:rPr lang="zh-CN" altLang="en-US" sz="2000" b="1" dirty="0" smtClean="0">
                <a:latin typeface="楷体_GB2312" pitchFamily="49" charset="-122"/>
                <a:ea typeface="楷体_GB2312" pitchFamily="49" charset="-122"/>
              </a:rPr>
              <a:t>厌氧 </a:t>
            </a:r>
            <a:r>
              <a:rPr lang="en-US" altLang="zh-CN" sz="2000" b="1" dirty="0" smtClean="0">
                <a:latin typeface="楷体_GB2312" pitchFamily="49" charset="-122"/>
                <a:ea typeface="楷体_GB2312" pitchFamily="49" charset="-122"/>
              </a:rPr>
              <a:t>--</a:t>
            </a:r>
            <a:r>
              <a:rPr lang="zh-CN" altLang="en-US" sz="2000" b="1" dirty="0" smtClean="0">
                <a:latin typeface="仿宋_GB2312" pitchFamily="49" charset="-122"/>
                <a:ea typeface="仿宋_GB2312" pitchFamily="49" charset="-122"/>
              </a:rPr>
              <a:t>没有厌氧菌保存运送培养基时，可用注射器抽取样品，然后将混入的气泡排出，将针头刺入橡皮塞，保存在针筒内送检。</a:t>
            </a:r>
          </a:p>
          <a:p>
            <a:pPr eaLnBrk="1" hangingPunct="1">
              <a:buFont typeface="Wingdings" pitchFamily="2" charset="2"/>
              <a:buNone/>
            </a:pPr>
            <a:r>
              <a:rPr lang="zh-CN" altLang="en-US" sz="2000" b="1" dirty="0" smtClean="0">
                <a:latin typeface="楷体_GB2312" pitchFamily="49" charset="-122"/>
                <a:ea typeface="楷体_GB2312" pitchFamily="49" charset="-122"/>
              </a:rPr>
              <a:t> 冷藏</a:t>
            </a:r>
          </a:p>
          <a:p>
            <a:pPr eaLnBrk="1" hangingPunct="1">
              <a:buFont typeface="Wingdings" pitchFamily="2" charset="2"/>
              <a:buNone/>
            </a:pPr>
            <a:r>
              <a:rPr lang="en-US" altLang="zh-CN" sz="2000" dirty="0" smtClean="0">
                <a:latin typeface="楷体_GB2312" pitchFamily="49" charset="-122"/>
                <a:ea typeface="楷体_GB2312" pitchFamily="49" charset="-122"/>
              </a:rPr>
              <a:t>--</a:t>
            </a:r>
            <a:r>
              <a:rPr lang="zh-CN" altLang="en-US" sz="2000" dirty="0" smtClean="0">
                <a:latin typeface="楷体_GB2312" pitchFamily="49" charset="-122"/>
                <a:ea typeface="楷体_GB2312" pitchFamily="49" charset="-122"/>
              </a:rPr>
              <a:t>一般细菌检验标本应在</a:t>
            </a:r>
            <a:r>
              <a:rPr lang="en-US" altLang="zh-CN" sz="2000" dirty="0" smtClean="0">
                <a:latin typeface="楷体_GB2312" pitchFamily="49" charset="-122"/>
                <a:ea typeface="楷体_GB2312" pitchFamily="49" charset="-122"/>
              </a:rPr>
              <a:t>4℃-8℃</a:t>
            </a:r>
            <a:r>
              <a:rPr lang="zh-CN" altLang="en-US" sz="2000" dirty="0" smtClean="0">
                <a:latin typeface="楷体_GB2312" pitchFamily="49" charset="-122"/>
                <a:ea typeface="楷体_GB2312" pitchFamily="49" charset="-122"/>
              </a:rPr>
              <a:t>以下保存；</a:t>
            </a:r>
          </a:p>
          <a:p>
            <a:pPr eaLnBrk="1" hangingPunct="1">
              <a:buFont typeface="Wingdings" pitchFamily="2" charset="2"/>
              <a:buNone/>
            </a:pPr>
            <a:r>
              <a:rPr lang="en-US" altLang="zh-CN" sz="2000" dirty="0" smtClean="0">
                <a:latin typeface="楷体_GB2312" pitchFamily="49" charset="-122"/>
                <a:ea typeface="楷体_GB2312" pitchFamily="49" charset="-122"/>
              </a:rPr>
              <a:t>--</a:t>
            </a:r>
            <a:r>
              <a:rPr lang="zh-CN" altLang="en-US" sz="2000" dirty="0" smtClean="0">
                <a:latin typeface="楷体_GB2312" pitchFamily="49" charset="-122"/>
                <a:ea typeface="楷体_GB2312" pitchFamily="49" charset="-122"/>
              </a:rPr>
              <a:t>病毒、立克次体标本最好</a:t>
            </a:r>
            <a:r>
              <a:rPr lang="en-US" altLang="zh-CN" sz="2000" dirty="0" smtClean="0">
                <a:latin typeface="楷体_GB2312" pitchFamily="49" charset="-122"/>
                <a:ea typeface="楷体_GB2312" pitchFamily="49" charset="-122"/>
              </a:rPr>
              <a:t>-70℃</a:t>
            </a:r>
            <a:r>
              <a:rPr lang="zh-CN" altLang="en-US" sz="2000" dirty="0" smtClean="0">
                <a:latin typeface="楷体_GB2312" pitchFamily="49" charset="-122"/>
                <a:ea typeface="楷体_GB2312" pitchFamily="49" charset="-122"/>
              </a:rPr>
              <a:t>或液氮中保存；</a:t>
            </a:r>
            <a:r>
              <a:rPr lang="zh-CN" altLang="en-US" sz="2000" b="1" dirty="0" smtClean="0">
                <a:latin typeface="楷体_GB2312" pitchFamily="49" charset="-122"/>
                <a:ea typeface="楷体_GB2312" pitchFamily="49" charset="-122"/>
              </a:rPr>
              <a:t> </a:t>
            </a:r>
          </a:p>
          <a:p>
            <a:pPr eaLnBrk="1" hangingPunct="1"/>
            <a:r>
              <a:rPr lang="zh-CN" altLang="en-US" sz="2000" b="1" dirty="0" smtClean="0">
                <a:latin typeface="楷体_GB2312" pitchFamily="49" charset="-122"/>
                <a:ea typeface="楷体_GB2312" pitchFamily="49" charset="-122"/>
              </a:rPr>
              <a:t>保存液（保存运送培养基）</a:t>
            </a:r>
            <a:r>
              <a:rPr lang="en-US" altLang="zh-CN" sz="2000" b="1" dirty="0" smtClean="0">
                <a:latin typeface="楷体_GB2312" pitchFamily="49" charset="-122"/>
                <a:ea typeface="楷体_GB2312" pitchFamily="49" charset="-122"/>
              </a:rPr>
              <a:t>-- </a:t>
            </a:r>
            <a:r>
              <a:rPr lang="zh-CN" altLang="en-US" sz="2000" b="1" dirty="0" smtClean="0">
                <a:latin typeface="楷体_GB2312" pitchFamily="49" charset="-122"/>
                <a:ea typeface="楷体_GB2312" pitchFamily="49" charset="-122"/>
              </a:rPr>
              <a:t>如分离病毒的组织块可放于</a:t>
            </a:r>
            <a:r>
              <a:rPr lang="en-US" altLang="zh-CN" sz="2000" b="1" dirty="0" smtClean="0">
                <a:latin typeface="楷体_GB2312" pitchFamily="49" charset="-122"/>
                <a:ea typeface="楷体_GB2312" pitchFamily="49" charset="-122"/>
              </a:rPr>
              <a:t>50%</a:t>
            </a:r>
            <a:r>
              <a:rPr lang="zh-CN" altLang="en-US" sz="2000" b="1" dirty="0" smtClean="0">
                <a:latin typeface="楷体_GB2312" pitchFamily="49" charset="-122"/>
                <a:ea typeface="楷体_GB2312" pitchFamily="49" charset="-122"/>
              </a:rPr>
              <a:t>甘油缓冲液（</a:t>
            </a:r>
            <a:r>
              <a:rPr lang="en-US" altLang="zh-CN" sz="2000" b="1" dirty="0" smtClean="0">
                <a:latin typeface="楷体_GB2312" pitchFamily="49" charset="-122"/>
                <a:ea typeface="楷体_GB2312" pitchFamily="49" charset="-122"/>
              </a:rPr>
              <a:t>PH8.0</a:t>
            </a:r>
            <a:r>
              <a:rPr lang="zh-CN" altLang="en-US" sz="2000" b="1" dirty="0" smtClean="0">
                <a:latin typeface="楷体_GB2312" pitchFamily="49" charset="-122"/>
                <a:ea typeface="楷体_GB2312" pitchFamily="49" charset="-122"/>
              </a:rPr>
              <a:t>）在低温下保存；而细菌的运送保存培养基有多种，按检验目的要求各取所需。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p:cNvSpPr>
            <a:spLocks noGrp="1" noChangeArrowheads="1"/>
          </p:cNvSpPr>
          <p:nvPr>
            <p:ph type="title"/>
          </p:nvPr>
        </p:nvSpPr>
        <p:spPr/>
        <p:txBody>
          <a:bodyPr/>
          <a:lstStyle/>
          <a:p>
            <a:pPr algn="l" eaLnBrk="1" hangingPunct="1"/>
            <a:r>
              <a:rPr lang="zh-CN" altLang="en-US" dirty="0" smtClean="0">
                <a:solidFill>
                  <a:schemeClr val="bg1"/>
                </a:solidFill>
                <a:ea typeface="华文隶书" pitchFamily="2" charset="-122"/>
              </a:rPr>
              <a:t>标本的保存和运送</a:t>
            </a:r>
            <a:endParaRPr lang="zh-CN" altLang="en-US" dirty="0" smtClean="0">
              <a:solidFill>
                <a:srgbClr val="A50021"/>
              </a:solidFill>
              <a:ea typeface="华文隶书" pitchFamily="2" charset="-122"/>
            </a:endParaRPr>
          </a:p>
        </p:txBody>
      </p:sp>
      <p:sp>
        <p:nvSpPr>
          <p:cNvPr id="54275" name="Rectangle 3"/>
          <p:cNvSpPr>
            <a:spLocks noGrp="1" noChangeArrowheads="1"/>
          </p:cNvSpPr>
          <p:nvPr>
            <p:ph type="body" sz="half" idx="1"/>
          </p:nvPr>
        </p:nvSpPr>
        <p:spPr>
          <a:xfrm>
            <a:off x="285720" y="2362200"/>
            <a:ext cx="8572560" cy="3724275"/>
          </a:xfrm>
        </p:spPr>
        <p:txBody>
          <a:bodyPr/>
          <a:lstStyle/>
          <a:p>
            <a:pPr eaLnBrk="1" hangingPunct="1">
              <a:lnSpc>
                <a:spcPct val="115000"/>
              </a:lnSpc>
            </a:pPr>
            <a:r>
              <a:rPr lang="zh-CN" altLang="en-US" sz="2400" b="1" u="sng" dirty="0" smtClean="0">
                <a:solidFill>
                  <a:srgbClr val="000099"/>
                </a:solidFill>
                <a:ea typeface="楷体_GB2312" pitchFamily="49" charset="-122"/>
              </a:rPr>
              <a:t>保存的目的</a:t>
            </a:r>
            <a:endParaRPr lang="en-US" altLang="zh-CN" sz="2400" b="1" u="sng" dirty="0" smtClean="0">
              <a:solidFill>
                <a:srgbClr val="000099"/>
              </a:solidFill>
              <a:ea typeface="楷体_GB2312" pitchFamily="49" charset="-122"/>
            </a:endParaRPr>
          </a:p>
          <a:p>
            <a:pPr eaLnBrk="1" hangingPunct="1">
              <a:lnSpc>
                <a:spcPct val="115000"/>
              </a:lnSpc>
              <a:buNone/>
            </a:pPr>
            <a:r>
              <a:rPr lang="zh-CN" altLang="en-US" sz="2400" dirty="0" smtClean="0">
                <a:solidFill>
                  <a:srgbClr val="000099"/>
                </a:solidFill>
                <a:ea typeface="楷体_GB2312" pitchFamily="49" charset="-122"/>
              </a:rPr>
              <a:t>    尽可能维持样品的原状，限制样品中繁殖快的杂菌生长，不影响或有利于病原体的检出。应选择合适的保存液（或培养基）和推荐的保存温度。</a:t>
            </a:r>
          </a:p>
          <a:p>
            <a:pPr eaLnBrk="1" hangingPunct="1">
              <a:lnSpc>
                <a:spcPct val="115000"/>
              </a:lnSpc>
            </a:pPr>
            <a:endParaRPr lang="en-US" altLang="zh-CN" sz="2400" dirty="0" smtClean="0">
              <a:solidFill>
                <a:srgbClr val="000099"/>
              </a:solidFill>
              <a:ea typeface="楷体_GB2312" pitchFamily="49" charset="-122"/>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AutoShape 5"/>
          <p:cNvSpPr>
            <a:spLocks noGrp="1" noChangeArrowheads="1"/>
          </p:cNvSpPr>
          <p:nvPr>
            <p:ph type="title"/>
          </p:nvPr>
        </p:nvSpPr>
        <p:spPr/>
        <p:txBody>
          <a:bodyPr/>
          <a:lstStyle/>
          <a:p>
            <a:pPr algn="l" eaLnBrk="1" hangingPunct="1"/>
            <a:r>
              <a:rPr lang="zh-CN" altLang="en-US" dirty="0" smtClean="0">
                <a:solidFill>
                  <a:schemeClr val="bg1"/>
                </a:solidFill>
                <a:ea typeface="华文隶书" pitchFamily="2" charset="-122"/>
              </a:rPr>
              <a:t>标本的保存和运送</a:t>
            </a:r>
          </a:p>
        </p:txBody>
      </p:sp>
      <p:sp>
        <p:nvSpPr>
          <p:cNvPr id="55299" name="Rectangle 3"/>
          <p:cNvSpPr>
            <a:spLocks noGrp="1" noChangeArrowheads="1"/>
          </p:cNvSpPr>
          <p:nvPr>
            <p:ph type="body" sz="half" idx="1"/>
          </p:nvPr>
        </p:nvSpPr>
        <p:spPr>
          <a:xfrm>
            <a:off x="214282" y="2000240"/>
            <a:ext cx="8715436" cy="4073535"/>
          </a:xfrm>
        </p:spPr>
        <p:txBody>
          <a:bodyPr/>
          <a:lstStyle/>
          <a:p>
            <a:pPr eaLnBrk="1" hangingPunct="1">
              <a:lnSpc>
                <a:spcPct val="110000"/>
              </a:lnSpc>
              <a:buFont typeface="Wingdings" pitchFamily="2" charset="2"/>
              <a:buChar char="ü"/>
            </a:pPr>
            <a:endParaRPr lang="en-US" altLang="zh-CN" sz="2000" b="1" u="sng" dirty="0" smtClean="0">
              <a:solidFill>
                <a:srgbClr val="FF6600"/>
              </a:solidFill>
              <a:ea typeface="楷体_GB2312" pitchFamily="49" charset="-122"/>
            </a:endParaRPr>
          </a:p>
          <a:p>
            <a:pPr eaLnBrk="1" hangingPunct="1">
              <a:lnSpc>
                <a:spcPct val="115000"/>
              </a:lnSpc>
            </a:pPr>
            <a:r>
              <a:rPr lang="zh-CN" altLang="en-US" sz="2000" dirty="0" smtClean="0">
                <a:solidFill>
                  <a:srgbClr val="000099"/>
                </a:solidFill>
                <a:ea typeface="楷体_GB2312" pitchFamily="49" charset="-122"/>
              </a:rPr>
              <a:t>采集容器：送检号、病人姓名的</a:t>
            </a:r>
            <a:r>
              <a:rPr lang="zh-CN" altLang="en-US" sz="2000" b="1" u="sng" dirty="0" smtClean="0">
                <a:solidFill>
                  <a:srgbClr val="FF0000"/>
                </a:solidFill>
                <a:ea typeface="楷体_GB2312" pitchFamily="49" charset="-122"/>
              </a:rPr>
              <a:t>标签</a:t>
            </a:r>
            <a:r>
              <a:rPr lang="zh-CN" altLang="en-US" sz="2000" dirty="0" smtClean="0">
                <a:solidFill>
                  <a:srgbClr val="000099"/>
                </a:solidFill>
                <a:ea typeface="楷体_GB2312" pitchFamily="49" charset="-122"/>
              </a:rPr>
              <a:t>，连同送检单一起尽快送实验室。将密封好的标本和送检表格分别放入不同的标本运输塑料袋，置于专用的密闭容器中送检。</a:t>
            </a:r>
          </a:p>
          <a:p>
            <a:pPr eaLnBrk="1" hangingPunct="1">
              <a:lnSpc>
                <a:spcPct val="110000"/>
              </a:lnSpc>
              <a:buFont typeface="Wingdings" pitchFamily="2" charset="2"/>
              <a:buChar char="ü"/>
            </a:pPr>
            <a:r>
              <a:rPr lang="zh-CN" altLang="en-US" sz="2000" b="1" u="sng" dirty="0" smtClean="0">
                <a:solidFill>
                  <a:srgbClr val="FF6600"/>
                </a:solidFill>
                <a:ea typeface="楷体_GB2312" pitchFamily="49" charset="-122"/>
              </a:rPr>
              <a:t>标本标签内容应齐全</a:t>
            </a:r>
            <a:r>
              <a:rPr lang="zh-CN" altLang="en-US" sz="2000" dirty="0" smtClean="0">
                <a:solidFill>
                  <a:srgbClr val="FF6600"/>
                </a:solidFill>
                <a:ea typeface="楷体_GB2312" pitchFamily="49" charset="-122"/>
              </a:rPr>
              <a:t>。</a:t>
            </a:r>
          </a:p>
          <a:p>
            <a:pPr lvl="1" eaLnBrk="1" hangingPunct="1">
              <a:lnSpc>
                <a:spcPct val="110000"/>
              </a:lnSpc>
              <a:buFont typeface="Wingdings" pitchFamily="2" charset="2"/>
              <a:buChar char="§"/>
            </a:pPr>
            <a:r>
              <a:rPr lang="zh-CN" altLang="en-US" sz="2000" dirty="0" smtClean="0">
                <a:solidFill>
                  <a:srgbClr val="000099"/>
                </a:solidFill>
                <a:ea typeface="楷体_GB2312" pitchFamily="49" charset="-122"/>
              </a:rPr>
              <a:t>包括种类、原始采样容器、标本性质、数量、运送人和接受人及其包装日期、运输日期、统一的识别编号及病人联系方式、姓名、检验目的、临床诊断等信息。</a:t>
            </a:r>
          </a:p>
          <a:p>
            <a:pPr eaLnBrk="1" hangingPunct="1">
              <a:lnSpc>
                <a:spcPct val="110000"/>
              </a:lnSpc>
              <a:buFont typeface="Wingdings" pitchFamily="2" charset="2"/>
              <a:buChar char="ü"/>
            </a:pPr>
            <a:r>
              <a:rPr lang="zh-CN" altLang="en-US" sz="2000" b="1" dirty="0" smtClean="0">
                <a:solidFill>
                  <a:srgbClr val="FF6600"/>
                </a:solidFill>
                <a:ea typeface="楷体_GB2312" pitchFamily="49" charset="-122"/>
              </a:rPr>
              <a:t>在暴发调查中个案调查的信息应和标本同时收集，并且能够互相符合</a:t>
            </a:r>
            <a:r>
              <a:rPr lang="zh-CN" altLang="en-US" sz="2000" dirty="0" smtClean="0">
                <a:solidFill>
                  <a:srgbClr val="FF6600"/>
                </a:solidFill>
                <a:ea typeface="楷体_GB2312" pitchFamily="49" charset="-122"/>
              </a:rPr>
              <a:t>。</a:t>
            </a:r>
          </a:p>
          <a:p>
            <a:pPr lvl="1" eaLnBrk="1" hangingPunct="1">
              <a:lnSpc>
                <a:spcPct val="110000"/>
              </a:lnSpc>
              <a:buFont typeface="Wingdings" pitchFamily="2" charset="2"/>
              <a:buChar char="§"/>
            </a:pPr>
            <a:r>
              <a:rPr lang="zh-CN" altLang="en-US" sz="2000" dirty="0" smtClean="0">
                <a:solidFill>
                  <a:srgbClr val="000099"/>
                </a:solidFill>
                <a:ea typeface="楷体_GB2312" pitchFamily="49" charset="-122"/>
              </a:rPr>
              <a:t>每个患者应用惟一的统一编号，它是实验室结果和标本及患者之间的联系，能够准确影响到进一步的调查及对疫情的控制措施。</a:t>
            </a:r>
          </a:p>
          <a:p>
            <a:pPr eaLnBrk="1" hangingPunct="1">
              <a:lnSpc>
                <a:spcPct val="80000"/>
              </a:lnSpc>
            </a:pPr>
            <a:endParaRPr lang="en-US" altLang="zh-CN" sz="1400"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AutoShape 5"/>
          <p:cNvSpPr>
            <a:spLocks noGrp="1" noChangeArrowheads="1"/>
          </p:cNvSpPr>
          <p:nvPr>
            <p:ph type="title"/>
          </p:nvPr>
        </p:nvSpPr>
        <p:spPr/>
        <p:txBody>
          <a:bodyPr/>
          <a:lstStyle/>
          <a:p>
            <a:pPr algn="l" eaLnBrk="1" hangingPunct="1"/>
            <a:r>
              <a:rPr lang="zh-CN" altLang="en-US" dirty="0" smtClean="0">
                <a:solidFill>
                  <a:schemeClr val="bg1"/>
                </a:solidFill>
                <a:ea typeface="华文隶书" pitchFamily="2" charset="-122"/>
              </a:rPr>
              <a:t>标本的保存和运送</a:t>
            </a:r>
          </a:p>
        </p:txBody>
      </p:sp>
      <p:sp>
        <p:nvSpPr>
          <p:cNvPr id="56323" name="Rectangle 3"/>
          <p:cNvSpPr>
            <a:spLocks noGrp="1" noChangeArrowheads="1"/>
          </p:cNvSpPr>
          <p:nvPr>
            <p:ph type="body" sz="half" idx="1"/>
          </p:nvPr>
        </p:nvSpPr>
        <p:spPr>
          <a:xfrm>
            <a:off x="285720" y="2143116"/>
            <a:ext cx="8572560" cy="3943359"/>
          </a:xfrm>
        </p:spPr>
        <p:txBody>
          <a:bodyPr/>
          <a:lstStyle/>
          <a:p>
            <a:pPr eaLnBrk="1" hangingPunct="1">
              <a:lnSpc>
                <a:spcPct val="120000"/>
              </a:lnSpc>
              <a:buFont typeface="Wingdings" pitchFamily="2" charset="2"/>
              <a:buChar char="ü"/>
            </a:pPr>
            <a:r>
              <a:rPr lang="zh-CN" altLang="en-US" b="1" u="sng" dirty="0" smtClean="0">
                <a:solidFill>
                  <a:srgbClr val="FF6600"/>
                </a:solidFill>
                <a:ea typeface="楷体_GB2312" pitchFamily="49" charset="-122"/>
              </a:rPr>
              <a:t>其他信息</a:t>
            </a:r>
            <a:r>
              <a:rPr lang="en-US" altLang="zh-CN" b="1" u="sng" dirty="0" smtClean="0">
                <a:solidFill>
                  <a:srgbClr val="FF6600"/>
                </a:solidFill>
                <a:ea typeface="楷体_GB2312" pitchFamily="49" charset="-122"/>
              </a:rPr>
              <a:t>:</a:t>
            </a:r>
          </a:p>
          <a:p>
            <a:pPr eaLnBrk="1" hangingPunct="1">
              <a:lnSpc>
                <a:spcPct val="120000"/>
              </a:lnSpc>
              <a:buFont typeface="Wingdings" pitchFamily="2" charset="2"/>
              <a:buNone/>
            </a:pPr>
            <a:r>
              <a:rPr lang="en-US" altLang="zh-CN" dirty="0" smtClean="0">
                <a:solidFill>
                  <a:srgbClr val="000099"/>
                </a:solidFill>
                <a:ea typeface="楷体_GB2312" pitchFamily="49" charset="-122"/>
              </a:rPr>
              <a:t>     </a:t>
            </a:r>
            <a:r>
              <a:rPr lang="zh-CN" altLang="en-US" dirty="0" smtClean="0">
                <a:solidFill>
                  <a:srgbClr val="000099"/>
                </a:solidFill>
                <a:ea typeface="楷体_GB2312" pitchFamily="49" charset="-122"/>
              </a:rPr>
              <a:t>如病人信息（年龄、性别、完整地址），临床资料（发病日期、临床症状、治疗史、可疑的发病原因、采样前是否用抗生素），急性或恢复期标本，症状类似病人的其他标本。</a:t>
            </a:r>
          </a:p>
          <a:p>
            <a:pPr lvl="1" eaLnBrk="1" hangingPunct="1">
              <a:lnSpc>
                <a:spcPct val="120000"/>
              </a:lnSpc>
              <a:buFont typeface="Wingdings" pitchFamily="2" charset="2"/>
              <a:buChar char="§"/>
            </a:pPr>
            <a:r>
              <a:rPr lang="zh-CN" altLang="en-US" sz="2400" dirty="0" smtClean="0">
                <a:solidFill>
                  <a:srgbClr val="000099"/>
                </a:solidFill>
                <a:ea typeface="楷体_GB2312" pitchFamily="49" charset="-122"/>
              </a:rPr>
              <a:t>接收标本的实验室也应记录接收日期和时间、接受标本者的姓名、标本性质和状态等。</a:t>
            </a:r>
          </a:p>
          <a:p>
            <a:pPr eaLnBrk="1" hangingPunct="1">
              <a:lnSpc>
                <a:spcPct val="120000"/>
              </a:lnSpc>
              <a:buFont typeface="Wingdings" pitchFamily="2" charset="2"/>
              <a:buChar char="ü"/>
            </a:pPr>
            <a:r>
              <a:rPr lang="zh-CN" altLang="en-US" b="1" u="sng" dirty="0" smtClean="0">
                <a:solidFill>
                  <a:srgbClr val="FF6600"/>
                </a:solidFill>
                <a:ea typeface="楷体_GB2312" pitchFamily="49" charset="-122"/>
              </a:rPr>
              <a:t>这些信息都是解释检验结果所必需的</a:t>
            </a:r>
            <a:r>
              <a:rPr lang="zh-CN" altLang="en-US" dirty="0" smtClean="0">
                <a:solidFill>
                  <a:srgbClr val="FF6600"/>
                </a:solidFill>
                <a:ea typeface="楷体_GB2312" pitchFamily="49" charset="-122"/>
              </a:rPr>
              <a:t>。</a:t>
            </a:r>
          </a:p>
          <a:p>
            <a:pPr eaLnBrk="1" hangingPunct="1">
              <a:lnSpc>
                <a:spcPct val="80000"/>
              </a:lnSpc>
            </a:pPr>
            <a:endParaRPr lang="en-US" altLang="zh-CN" sz="1400"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AutoShape 5"/>
          <p:cNvSpPr>
            <a:spLocks noGrp="1" noChangeArrowheads="1"/>
          </p:cNvSpPr>
          <p:nvPr>
            <p:ph type="title"/>
          </p:nvPr>
        </p:nvSpPr>
        <p:spPr/>
        <p:txBody>
          <a:bodyPr/>
          <a:lstStyle/>
          <a:p>
            <a:pPr algn="l" eaLnBrk="1" hangingPunct="1"/>
            <a:r>
              <a:rPr lang="zh-CN" altLang="en-US" dirty="0" smtClean="0">
                <a:solidFill>
                  <a:schemeClr val="bg1"/>
                </a:solidFill>
                <a:ea typeface="华文隶书" pitchFamily="2" charset="-122"/>
              </a:rPr>
              <a:t>标本的保存和运送</a:t>
            </a:r>
          </a:p>
        </p:txBody>
      </p:sp>
      <p:sp>
        <p:nvSpPr>
          <p:cNvPr id="57347" name="Rectangle 3"/>
          <p:cNvSpPr>
            <a:spLocks noGrp="1" noChangeArrowheads="1"/>
          </p:cNvSpPr>
          <p:nvPr>
            <p:ph type="body" sz="half" idx="1"/>
          </p:nvPr>
        </p:nvSpPr>
        <p:spPr>
          <a:xfrm>
            <a:off x="285720" y="2362200"/>
            <a:ext cx="8572560" cy="3724275"/>
          </a:xfrm>
        </p:spPr>
        <p:txBody>
          <a:bodyPr/>
          <a:lstStyle/>
          <a:p>
            <a:pPr eaLnBrk="1" hangingPunct="1">
              <a:lnSpc>
                <a:spcPct val="125000"/>
              </a:lnSpc>
              <a:buFont typeface="Wingdings" pitchFamily="2" charset="2"/>
              <a:buChar char="ü"/>
            </a:pPr>
            <a:r>
              <a:rPr lang="zh-CN" altLang="en-US" sz="2400" dirty="0" smtClean="0">
                <a:solidFill>
                  <a:srgbClr val="000099"/>
                </a:solidFill>
                <a:ea typeface="楷体_GB2312" pitchFamily="49" charset="-122"/>
              </a:rPr>
              <a:t>采集标本应使用无菌容器，一个标本一个容器。</a:t>
            </a:r>
          </a:p>
          <a:p>
            <a:pPr eaLnBrk="1" hangingPunct="1">
              <a:lnSpc>
                <a:spcPct val="125000"/>
              </a:lnSpc>
              <a:buFont typeface="Wingdings" pitchFamily="2" charset="2"/>
              <a:buChar char="ü"/>
            </a:pPr>
            <a:r>
              <a:rPr lang="zh-CN" altLang="en-US" sz="2400" dirty="0" smtClean="0">
                <a:solidFill>
                  <a:srgbClr val="000099"/>
                </a:solidFill>
                <a:ea typeface="楷体_GB2312" pitchFamily="49" charset="-122"/>
              </a:rPr>
              <a:t>对容器基本要求是选耐用材料制成，容器包装好后可防渗漏。</a:t>
            </a:r>
          </a:p>
          <a:p>
            <a:pPr eaLnBrk="1" hangingPunct="1">
              <a:lnSpc>
                <a:spcPct val="125000"/>
              </a:lnSpc>
              <a:buFont typeface="Wingdings" pitchFamily="2" charset="2"/>
              <a:buChar char="ü"/>
            </a:pPr>
            <a:r>
              <a:rPr lang="zh-CN" altLang="en-US" sz="2400" dirty="0" smtClean="0">
                <a:solidFill>
                  <a:srgbClr val="000099"/>
                </a:solidFill>
                <a:ea typeface="楷体_GB2312" pitchFamily="49" charset="-122"/>
              </a:rPr>
              <a:t>能承受空中地面运送过程中可能发生的温度和压力变化。</a:t>
            </a:r>
          </a:p>
          <a:p>
            <a:pPr eaLnBrk="1" hangingPunct="1"/>
            <a:endParaRPr lang="en-US" altLang="zh-CN" sz="2400"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2"/>
          <p:cNvSpPr>
            <a:spLocks noGrp="1" noChangeArrowheads="1"/>
          </p:cNvSpPr>
          <p:nvPr>
            <p:ph type="title"/>
          </p:nvPr>
        </p:nvSpPr>
        <p:spPr/>
        <p:txBody>
          <a:bodyPr/>
          <a:lstStyle/>
          <a:p>
            <a:pPr algn="l" eaLnBrk="1" hangingPunct="1"/>
            <a:r>
              <a:rPr lang="zh-CN" altLang="en-US" dirty="0" smtClean="0">
                <a:solidFill>
                  <a:schemeClr val="bg1"/>
                </a:solidFill>
                <a:ea typeface="华文隶书" pitchFamily="2" charset="-122"/>
              </a:rPr>
              <a:t>标本的保存和运送</a:t>
            </a:r>
            <a:endParaRPr lang="zh-CN" altLang="en-US" dirty="0" smtClean="0">
              <a:solidFill>
                <a:srgbClr val="A50021"/>
              </a:solidFill>
              <a:ea typeface="华文隶书" pitchFamily="2" charset="-122"/>
            </a:endParaRPr>
          </a:p>
        </p:txBody>
      </p:sp>
      <p:sp>
        <p:nvSpPr>
          <p:cNvPr id="58371" name="Rectangle 3"/>
          <p:cNvSpPr>
            <a:spLocks noGrp="1" noChangeArrowheads="1"/>
          </p:cNvSpPr>
          <p:nvPr>
            <p:ph type="body" sz="half" idx="1"/>
          </p:nvPr>
        </p:nvSpPr>
        <p:spPr>
          <a:xfrm>
            <a:off x="214282" y="2362200"/>
            <a:ext cx="8643998" cy="3724275"/>
          </a:xfrm>
        </p:spPr>
        <p:txBody>
          <a:bodyPr/>
          <a:lstStyle/>
          <a:p>
            <a:pPr algn="just" eaLnBrk="1" hangingPunct="1">
              <a:lnSpc>
                <a:spcPct val="125000"/>
              </a:lnSpc>
            </a:pPr>
            <a:r>
              <a:rPr lang="zh-CN" altLang="en-US" sz="2000" dirty="0" smtClean="0">
                <a:solidFill>
                  <a:srgbClr val="000099"/>
                </a:solidFill>
                <a:latin typeface="楷体_GB2312" pitchFamily="49" charset="-122"/>
                <a:ea typeface="楷体_GB2312" pitchFamily="49" charset="-122"/>
              </a:rPr>
              <a:t>许多病毒对温度、对酸均不稳定，所以标本都应在收集后尽快送实验室，运输过程中的耽搁会影响病毒感染性；在冷藏温度下可以延缓失活，如果不能及时送到实验室，应将其冷藏于</a:t>
            </a:r>
            <a:r>
              <a:rPr lang="en-US" altLang="zh-CN" sz="2000" dirty="0" smtClean="0">
                <a:solidFill>
                  <a:srgbClr val="000099"/>
                </a:solidFill>
                <a:latin typeface="楷体_GB2312" pitchFamily="49" charset="-122"/>
                <a:ea typeface="楷体_GB2312" pitchFamily="49" charset="-122"/>
              </a:rPr>
              <a:t>2℃-8℃</a:t>
            </a:r>
            <a:r>
              <a:rPr lang="zh-CN" altLang="en-US" sz="2000" dirty="0" smtClean="0">
                <a:solidFill>
                  <a:srgbClr val="000099"/>
                </a:solidFill>
                <a:latin typeface="楷体_GB2312" pitchFamily="49" charset="-122"/>
                <a:ea typeface="楷体_GB2312" pitchFamily="49" charset="-122"/>
              </a:rPr>
              <a:t>冰箱，或放有冰排的冷藏包，不要将标本冷冻。</a:t>
            </a:r>
          </a:p>
          <a:p>
            <a:pPr algn="just" eaLnBrk="1" hangingPunct="1">
              <a:lnSpc>
                <a:spcPct val="125000"/>
              </a:lnSpc>
            </a:pPr>
            <a:r>
              <a:rPr lang="zh-CN" altLang="en-US" sz="2000" dirty="0" smtClean="0">
                <a:solidFill>
                  <a:srgbClr val="000099"/>
                </a:solidFill>
                <a:latin typeface="楷体_GB2312" pitchFamily="49" charset="-122"/>
                <a:ea typeface="楷体_GB2312" pitchFamily="49" charset="-122"/>
              </a:rPr>
              <a:t>如果标本必须冻存，也应在干冰和丙酮中速冻，放</a:t>
            </a:r>
            <a:r>
              <a:rPr lang="en-US" altLang="zh-CN" sz="2000" dirty="0" smtClean="0">
                <a:solidFill>
                  <a:srgbClr val="000099"/>
                </a:solidFill>
                <a:latin typeface="楷体_GB2312" pitchFamily="49" charset="-122"/>
                <a:ea typeface="楷体_GB2312" pitchFamily="49" charset="-122"/>
              </a:rPr>
              <a:t>-70℃</a:t>
            </a:r>
            <a:r>
              <a:rPr lang="zh-CN" altLang="en-US" sz="2000" dirty="0" smtClean="0">
                <a:solidFill>
                  <a:srgbClr val="000099"/>
                </a:solidFill>
                <a:latin typeface="楷体_GB2312" pitchFamily="49" charset="-122"/>
                <a:ea typeface="楷体_GB2312" pitchFamily="49" charset="-122"/>
              </a:rPr>
              <a:t>冰箱或更低。保存在</a:t>
            </a:r>
            <a:r>
              <a:rPr lang="en-US" altLang="zh-CN" sz="2000" dirty="0" smtClean="0">
                <a:solidFill>
                  <a:srgbClr val="000099"/>
                </a:solidFill>
                <a:latin typeface="楷体_GB2312" pitchFamily="49" charset="-122"/>
                <a:ea typeface="楷体_GB2312" pitchFamily="49" charset="-122"/>
              </a:rPr>
              <a:t>-20℃</a:t>
            </a:r>
            <a:r>
              <a:rPr lang="zh-CN" altLang="en-US" sz="2000" dirty="0" smtClean="0">
                <a:solidFill>
                  <a:srgbClr val="000099"/>
                </a:solidFill>
                <a:latin typeface="楷体_GB2312" pitchFamily="49" charset="-122"/>
                <a:ea typeface="楷体_GB2312" pitchFamily="49" charset="-122"/>
              </a:rPr>
              <a:t>比保存在</a:t>
            </a:r>
            <a:r>
              <a:rPr lang="en-US" altLang="zh-CN" sz="2000" dirty="0" smtClean="0">
                <a:solidFill>
                  <a:srgbClr val="000099"/>
                </a:solidFill>
                <a:latin typeface="楷体_GB2312" pitchFamily="49" charset="-122"/>
                <a:ea typeface="楷体_GB2312" pitchFamily="49" charset="-122"/>
              </a:rPr>
              <a:t>-70℃</a:t>
            </a:r>
            <a:r>
              <a:rPr lang="zh-CN" altLang="en-US" sz="2000" dirty="0" smtClean="0">
                <a:solidFill>
                  <a:srgbClr val="000099"/>
                </a:solidFill>
                <a:latin typeface="楷体_GB2312" pitchFamily="49" charset="-122"/>
                <a:ea typeface="楷体_GB2312" pitchFamily="49" charset="-122"/>
              </a:rPr>
              <a:t>或短时间保存在</a:t>
            </a:r>
            <a:r>
              <a:rPr lang="en-US" altLang="zh-CN" sz="2000" dirty="0" smtClean="0">
                <a:solidFill>
                  <a:srgbClr val="000099"/>
                </a:solidFill>
                <a:latin typeface="楷体_GB2312" pitchFamily="49" charset="-122"/>
                <a:ea typeface="楷体_GB2312" pitchFamily="49" charset="-122"/>
              </a:rPr>
              <a:t>-4℃</a:t>
            </a:r>
            <a:r>
              <a:rPr lang="zh-CN" altLang="en-US" sz="2000" dirty="0" smtClean="0">
                <a:solidFill>
                  <a:srgbClr val="000099"/>
                </a:solidFill>
                <a:latin typeface="楷体_GB2312" pitchFamily="49" charset="-122"/>
                <a:ea typeface="楷体_GB2312" pitchFamily="49" charset="-122"/>
              </a:rPr>
              <a:t>更易使病毒灭活。</a:t>
            </a:r>
          </a:p>
          <a:p>
            <a:pPr algn="just" eaLnBrk="1" hangingPunct="1">
              <a:lnSpc>
                <a:spcPct val="115000"/>
              </a:lnSpc>
            </a:pPr>
            <a:endParaRPr lang="zh-CN" altLang="en-US" sz="2400" dirty="0" smtClean="0">
              <a:solidFill>
                <a:srgbClr val="000099"/>
              </a:solidFill>
              <a:latin typeface="楷体_GB2312" pitchFamily="49" charset="-122"/>
              <a:ea typeface="楷体_GB2312" pitchFamily="49" charset="-122"/>
            </a:endParaRPr>
          </a:p>
          <a:p>
            <a:pPr eaLnBrk="1" hangingPunct="1"/>
            <a:endParaRPr lang="en-US" altLang="zh-CN" sz="2000"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utoShape 2"/>
          <p:cNvSpPr>
            <a:spLocks noGrp="1" noChangeArrowheads="1"/>
          </p:cNvSpPr>
          <p:nvPr>
            <p:ph type="title"/>
          </p:nvPr>
        </p:nvSpPr>
        <p:spPr/>
        <p:txBody>
          <a:bodyPr/>
          <a:lstStyle/>
          <a:p>
            <a:pPr algn="l" eaLnBrk="1" hangingPunct="1"/>
            <a:r>
              <a:rPr lang="zh-CN" altLang="en-US" dirty="0" smtClean="0">
                <a:solidFill>
                  <a:schemeClr val="bg1"/>
                </a:solidFill>
                <a:ea typeface="华文隶书" pitchFamily="2" charset="-122"/>
              </a:rPr>
              <a:t>标本的保存和运送</a:t>
            </a:r>
            <a:endParaRPr lang="zh-CN" altLang="en-US" dirty="0" smtClean="0">
              <a:solidFill>
                <a:srgbClr val="A50021"/>
              </a:solidFill>
              <a:ea typeface="华文隶书" pitchFamily="2" charset="-122"/>
            </a:endParaRPr>
          </a:p>
        </p:txBody>
      </p:sp>
      <p:sp>
        <p:nvSpPr>
          <p:cNvPr id="59395" name="Rectangle 3"/>
          <p:cNvSpPr>
            <a:spLocks noGrp="1" noChangeArrowheads="1"/>
          </p:cNvSpPr>
          <p:nvPr>
            <p:ph type="body" sz="half" idx="1"/>
          </p:nvPr>
        </p:nvSpPr>
        <p:spPr>
          <a:xfrm>
            <a:off x="285720" y="2362200"/>
            <a:ext cx="8643998" cy="3724275"/>
          </a:xfrm>
        </p:spPr>
        <p:txBody>
          <a:bodyPr/>
          <a:lstStyle/>
          <a:p>
            <a:pPr eaLnBrk="1" hangingPunct="1"/>
            <a:r>
              <a:rPr lang="zh-CN" altLang="en-US" sz="2400" dirty="0" smtClean="0"/>
              <a:t>冷冻条件下运送：</a:t>
            </a:r>
          </a:p>
          <a:p>
            <a:pPr eaLnBrk="1" hangingPunct="1">
              <a:buFont typeface="Wingdings" pitchFamily="2" charset="2"/>
              <a:buNone/>
            </a:pPr>
            <a:r>
              <a:rPr lang="zh-CN" altLang="en-US" sz="2400" dirty="0" smtClean="0"/>
              <a:t>   血清</a:t>
            </a:r>
            <a:r>
              <a:rPr lang="en-US" altLang="zh-CN" sz="2400" dirty="0" smtClean="0"/>
              <a:t>/</a:t>
            </a:r>
            <a:r>
              <a:rPr lang="zh-CN" altLang="en-US" sz="2400" dirty="0" smtClean="0"/>
              <a:t>血浆（运送指南）、尿液、冷冻食品、组织。</a:t>
            </a:r>
          </a:p>
          <a:p>
            <a:pPr eaLnBrk="1" hangingPunct="1"/>
            <a:r>
              <a:rPr lang="zh-CN" altLang="en-US" sz="2400" dirty="0" smtClean="0"/>
              <a:t>冷藏条件下运送：</a:t>
            </a:r>
          </a:p>
          <a:p>
            <a:pPr eaLnBrk="1" hangingPunct="1">
              <a:buFont typeface="Wingdings" pitchFamily="2" charset="2"/>
              <a:buNone/>
            </a:pPr>
            <a:r>
              <a:rPr lang="zh-CN" altLang="en-US" sz="2400" dirty="0" smtClean="0"/>
              <a:t>   血清</a:t>
            </a:r>
            <a:r>
              <a:rPr lang="en-US" altLang="zh-CN" sz="2400" dirty="0" smtClean="0"/>
              <a:t>/</a:t>
            </a:r>
            <a:r>
              <a:rPr lang="zh-CN" altLang="en-US" sz="2400" dirty="0" smtClean="0"/>
              <a:t>血浆（运送指南）、尿液、全血。</a:t>
            </a:r>
          </a:p>
          <a:p>
            <a:pPr eaLnBrk="1" hangingPunct="1"/>
            <a:r>
              <a:rPr lang="zh-CN" altLang="en-US" sz="2400" dirty="0" smtClean="0"/>
              <a:t>冷冻或冷藏条件下运送：水、土壤。</a:t>
            </a:r>
          </a:p>
          <a:p>
            <a:pPr eaLnBrk="1" hangingPunct="1">
              <a:buFont typeface="Wingdings" pitchFamily="2" charset="2"/>
              <a:buNone/>
            </a:pPr>
            <a:r>
              <a:rPr lang="zh-CN" altLang="en-US" sz="2400" dirty="0" smtClean="0"/>
              <a:t>    </a:t>
            </a:r>
          </a:p>
          <a:p>
            <a:pPr eaLnBrk="1" hangingPunct="1">
              <a:buFont typeface="Wingdings" pitchFamily="2" charset="2"/>
              <a:buNone/>
            </a:pPr>
            <a:endParaRPr lang="en-US" altLang="zh-CN" sz="2400"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AutoShape 2"/>
          <p:cNvSpPr>
            <a:spLocks noGrp="1" noChangeArrowheads="1"/>
          </p:cNvSpPr>
          <p:nvPr>
            <p:ph type="title"/>
          </p:nvPr>
        </p:nvSpPr>
        <p:spPr/>
        <p:txBody>
          <a:bodyPr/>
          <a:lstStyle/>
          <a:p>
            <a:pPr algn="l" eaLnBrk="1" hangingPunct="1"/>
            <a:r>
              <a:rPr lang="zh-CN" altLang="en-US" dirty="0" smtClean="0">
                <a:solidFill>
                  <a:schemeClr val="bg1"/>
                </a:solidFill>
                <a:ea typeface="华文隶书" pitchFamily="2" charset="-122"/>
              </a:rPr>
              <a:t>标本的保存和运送</a:t>
            </a:r>
          </a:p>
        </p:txBody>
      </p:sp>
      <p:sp>
        <p:nvSpPr>
          <p:cNvPr id="60419" name="Rectangle 3"/>
          <p:cNvSpPr>
            <a:spLocks noGrp="1" noChangeArrowheads="1"/>
          </p:cNvSpPr>
          <p:nvPr>
            <p:ph type="body" sz="half" idx="1"/>
          </p:nvPr>
        </p:nvSpPr>
        <p:spPr>
          <a:xfrm>
            <a:off x="214282" y="2362200"/>
            <a:ext cx="8786874" cy="3875088"/>
          </a:xfrm>
        </p:spPr>
        <p:txBody>
          <a:bodyPr/>
          <a:lstStyle/>
          <a:p>
            <a:pPr algn="just" eaLnBrk="1" hangingPunct="1">
              <a:lnSpc>
                <a:spcPct val="150000"/>
              </a:lnSpc>
            </a:pPr>
            <a:r>
              <a:rPr lang="zh-CN" altLang="en-US" sz="2000" dirty="0" smtClean="0">
                <a:solidFill>
                  <a:srgbClr val="FF0000"/>
                </a:solidFill>
                <a:latin typeface="楷体_GB2312" pitchFamily="49" charset="-122"/>
                <a:ea typeface="楷体_GB2312" pitchFamily="49" charset="-122"/>
              </a:rPr>
              <a:t>一般样品：</a:t>
            </a:r>
            <a:r>
              <a:rPr lang="zh-CN" altLang="en-US" sz="2000" dirty="0" smtClean="0">
                <a:solidFill>
                  <a:srgbClr val="000099"/>
                </a:solidFill>
                <a:latin typeface="楷体_GB2312" pitchFamily="49" charset="-122"/>
                <a:ea typeface="楷体_GB2312" pitchFamily="49" charset="-122"/>
              </a:rPr>
              <a:t>在</a:t>
            </a:r>
            <a:r>
              <a:rPr lang="en-US" altLang="zh-CN" sz="2000" dirty="0" smtClean="0">
                <a:solidFill>
                  <a:srgbClr val="000099"/>
                </a:solidFill>
                <a:latin typeface="楷体_GB2312" pitchFamily="49" charset="-122"/>
                <a:ea typeface="楷体_GB2312" pitchFamily="49" charset="-122"/>
              </a:rPr>
              <a:t>4℃-8℃</a:t>
            </a:r>
            <a:r>
              <a:rPr lang="zh-CN" altLang="en-US" sz="2000" dirty="0" smtClean="0">
                <a:solidFill>
                  <a:srgbClr val="000099"/>
                </a:solidFill>
                <a:latin typeface="楷体_GB2312" pitchFamily="49" charset="-122"/>
                <a:ea typeface="楷体_GB2312" pitchFamily="49" charset="-122"/>
              </a:rPr>
              <a:t>以下保存，使用加冰的保温瓶或专用送样箱装运即可。</a:t>
            </a:r>
            <a:endParaRPr lang="en-US" altLang="zh-CN" sz="2000" dirty="0" smtClean="0">
              <a:solidFill>
                <a:srgbClr val="000099"/>
              </a:solidFill>
              <a:latin typeface="楷体_GB2312" pitchFamily="49" charset="-122"/>
              <a:ea typeface="楷体_GB2312" pitchFamily="49" charset="-122"/>
            </a:endParaRPr>
          </a:p>
          <a:p>
            <a:pPr algn="just" eaLnBrk="1" hangingPunct="1">
              <a:lnSpc>
                <a:spcPct val="150000"/>
              </a:lnSpc>
            </a:pPr>
            <a:r>
              <a:rPr lang="zh-CN" altLang="en-US" sz="2000" dirty="0" smtClean="0">
                <a:solidFill>
                  <a:srgbClr val="000099"/>
                </a:solidFill>
                <a:latin typeface="楷体_GB2312" pitchFamily="49" charset="-122"/>
                <a:ea typeface="楷体_GB2312" pitchFamily="49" charset="-122"/>
              </a:rPr>
              <a:t>特殊标本，</a:t>
            </a:r>
            <a:r>
              <a:rPr lang="zh-CN" altLang="en-US" sz="2000" b="1" u="sng" dirty="0" smtClean="0">
                <a:solidFill>
                  <a:srgbClr val="FF0066"/>
                </a:solidFill>
                <a:latin typeface="楷体_GB2312" pitchFamily="49" charset="-122"/>
                <a:ea typeface="楷体_GB2312" pitchFamily="49" charset="-122"/>
              </a:rPr>
              <a:t>脑膜炎奈瑟氏菌</a:t>
            </a:r>
            <a:r>
              <a:rPr lang="zh-CN" altLang="en-US" sz="2000" dirty="0" smtClean="0">
                <a:solidFill>
                  <a:srgbClr val="000099"/>
                </a:solidFill>
                <a:latin typeface="楷体_GB2312" pitchFamily="49" charset="-122"/>
                <a:ea typeface="楷体_GB2312" pitchFamily="49" charset="-122"/>
              </a:rPr>
              <a:t>等，</a:t>
            </a:r>
            <a:r>
              <a:rPr lang="en-US" altLang="zh-CN" sz="2000" b="1" u="sng" dirty="0" smtClean="0">
                <a:solidFill>
                  <a:srgbClr val="FF0066"/>
                </a:solidFill>
                <a:latin typeface="楷体_GB2312" pitchFamily="49" charset="-122"/>
                <a:ea typeface="楷体_GB2312" pitchFamily="49" charset="-122"/>
              </a:rPr>
              <a:t>35℃ -37℃</a:t>
            </a:r>
            <a:r>
              <a:rPr lang="zh-CN" altLang="en-US" sz="2000" dirty="0" smtClean="0">
                <a:solidFill>
                  <a:srgbClr val="000099"/>
                </a:solidFill>
                <a:latin typeface="楷体_GB2312" pitchFamily="49" charset="-122"/>
                <a:ea typeface="楷体_GB2312" pitchFamily="49" charset="-122"/>
              </a:rPr>
              <a:t>保温送检。</a:t>
            </a:r>
          </a:p>
          <a:p>
            <a:pPr algn="just" eaLnBrk="1" hangingPunct="1">
              <a:lnSpc>
                <a:spcPct val="150000"/>
              </a:lnSpc>
            </a:pPr>
            <a:r>
              <a:rPr lang="zh-CN" altLang="en-US" sz="2000" b="1" u="sng" dirty="0" smtClean="0">
                <a:solidFill>
                  <a:srgbClr val="FF0066"/>
                </a:solidFill>
                <a:latin typeface="楷体_GB2312" pitchFamily="49" charset="-122"/>
                <a:ea typeface="楷体_GB2312" pitchFamily="49" charset="-122"/>
              </a:rPr>
              <a:t>抗凝血标本：</a:t>
            </a:r>
            <a:r>
              <a:rPr lang="zh-CN" altLang="en-US" sz="2000" dirty="0" smtClean="0">
                <a:solidFill>
                  <a:srgbClr val="000099"/>
                </a:solidFill>
                <a:latin typeface="楷体_GB2312" pitchFamily="49" charset="-122"/>
                <a:ea typeface="楷体_GB2312" pitchFamily="49" charset="-122"/>
              </a:rPr>
              <a:t>冷藏后会干扰细胞的分离，这类标本也应</a:t>
            </a:r>
            <a:r>
              <a:rPr lang="zh-CN" altLang="en-US" sz="2000" dirty="0" smtClean="0">
                <a:solidFill>
                  <a:srgbClr val="FF0066"/>
                </a:solidFill>
                <a:latin typeface="楷体_GB2312" pitchFamily="49" charset="-122"/>
                <a:ea typeface="楷体_GB2312" pitchFamily="49" charset="-122"/>
              </a:rPr>
              <a:t>室温送检</a:t>
            </a:r>
            <a:r>
              <a:rPr lang="zh-CN" altLang="en-US" sz="2000" dirty="0" smtClean="0">
                <a:solidFill>
                  <a:srgbClr val="0000CC"/>
                </a:solidFill>
                <a:latin typeface="楷体_GB2312" pitchFamily="49" charset="-122"/>
                <a:ea typeface="楷体_GB2312" pitchFamily="49" charset="-122"/>
              </a:rPr>
              <a:t>。</a:t>
            </a:r>
          </a:p>
          <a:p>
            <a:pPr algn="just" eaLnBrk="1" hangingPunct="1">
              <a:lnSpc>
                <a:spcPct val="150000"/>
              </a:lnSpc>
            </a:pPr>
            <a:r>
              <a:rPr lang="zh-CN" altLang="en-US" sz="2000" dirty="0" smtClean="0">
                <a:solidFill>
                  <a:srgbClr val="FF0000"/>
                </a:solidFill>
                <a:latin typeface="华文楷体" pitchFamily="2" charset="-122"/>
                <a:ea typeface="华文楷体" pitchFamily="2" charset="-122"/>
              </a:rPr>
              <a:t>粪便标本：</a:t>
            </a:r>
            <a:r>
              <a:rPr lang="zh-CN" altLang="en-US" sz="2000" dirty="0" smtClean="0">
                <a:latin typeface="华文楷体" pitchFamily="2" charset="-122"/>
                <a:ea typeface="华文楷体" pitchFamily="2" charset="-122"/>
              </a:rPr>
              <a:t>应尽快送检，运送时间超过</a:t>
            </a:r>
            <a:r>
              <a:rPr lang="en-US" altLang="zh-CN" sz="2000" dirty="0" smtClean="0">
                <a:latin typeface="华文楷体" pitchFamily="2" charset="-122"/>
                <a:ea typeface="华文楷体" pitchFamily="2" charset="-122"/>
              </a:rPr>
              <a:t>2h</a:t>
            </a:r>
            <a:r>
              <a:rPr lang="zh-CN" altLang="en-US" sz="2000" dirty="0" smtClean="0">
                <a:latin typeface="华文楷体" pitchFamily="2" charset="-122"/>
                <a:ea typeface="华文楷体" pitchFamily="2" charset="-122"/>
              </a:rPr>
              <a:t>者，标本应放入</a:t>
            </a:r>
            <a:r>
              <a:rPr lang="en-US" altLang="zh-CN" sz="2000" dirty="0" smtClean="0">
                <a:latin typeface="华文楷体" pitchFamily="2" charset="-122"/>
                <a:ea typeface="华文楷体" pitchFamily="2" charset="-122"/>
              </a:rPr>
              <a:t>Cary-Blair</a:t>
            </a:r>
            <a:r>
              <a:rPr lang="zh-CN" altLang="en-US" sz="2000" dirty="0" smtClean="0">
                <a:latin typeface="华文楷体" pitchFamily="2" charset="-122"/>
                <a:ea typeface="华文楷体" pitchFamily="2" charset="-122"/>
              </a:rPr>
              <a:t>运送培养基中，</a:t>
            </a:r>
            <a:r>
              <a:rPr lang="zh-CN" altLang="en-US" sz="2000" dirty="0" smtClean="0">
                <a:latin typeface="楷体_GB2312" pitchFamily="49" charset="-122"/>
                <a:ea typeface="楷体_GB2312" pitchFamily="49" charset="-122"/>
              </a:rPr>
              <a:t>在冰浴条件下送检</a:t>
            </a:r>
            <a:r>
              <a:rPr lang="zh-CN" altLang="en-US" sz="2000" dirty="0" smtClean="0">
                <a:latin typeface="华文楷体" pitchFamily="2" charset="-122"/>
                <a:ea typeface="华文楷体" pitchFamily="2" charset="-122"/>
              </a:rPr>
              <a:t>。如果是</a:t>
            </a:r>
            <a:r>
              <a:rPr lang="zh-CN" altLang="en-US" sz="2000" dirty="0" smtClean="0">
                <a:solidFill>
                  <a:srgbClr val="FF0000"/>
                </a:solidFill>
                <a:latin typeface="华文楷体" pitchFamily="2" charset="-122"/>
                <a:ea typeface="华文楷体" pitchFamily="2" charset="-122"/>
              </a:rPr>
              <a:t>霍乱弧菌检材</a:t>
            </a:r>
            <a:r>
              <a:rPr lang="zh-CN" altLang="en-US" sz="2000" dirty="0" smtClean="0">
                <a:latin typeface="楷体_GB2312" pitchFamily="49" charset="-122"/>
                <a:ea typeface="楷体_GB2312" pitchFamily="49" charset="-122"/>
              </a:rPr>
              <a:t>要放入碱性蛋白胨水</a:t>
            </a:r>
            <a:r>
              <a:rPr lang="en-US" altLang="zh-CN" sz="2000" dirty="0" smtClean="0">
                <a:latin typeface="楷体_GB2312" pitchFamily="49" charset="-122"/>
                <a:ea typeface="楷体_GB2312" pitchFamily="49" charset="-122"/>
              </a:rPr>
              <a:t>,</a:t>
            </a:r>
            <a:r>
              <a:rPr lang="zh-CN" altLang="en-US" sz="2000" dirty="0" smtClean="0">
                <a:latin typeface="楷体_GB2312" pitchFamily="49" charset="-122"/>
                <a:ea typeface="楷体_GB2312" pitchFamily="49" charset="-122"/>
              </a:rPr>
              <a:t>标本与保存液比例要适当，</a:t>
            </a:r>
            <a:r>
              <a:rPr lang="en-US" altLang="zh-CN" sz="2000" dirty="0" smtClean="0">
                <a:latin typeface="楷体_GB2312" pitchFamily="49" charset="-122"/>
                <a:ea typeface="楷体_GB2312" pitchFamily="49" charset="-122"/>
              </a:rPr>
              <a:t>8ml</a:t>
            </a:r>
            <a:r>
              <a:rPr lang="zh-CN" altLang="en-US" sz="2000" dirty="0" smtClean="0">
                <a:latin typeface="楷体_GB2312" pitchFamily="49" charset="-122"/>
                <a:ea typeface="楷体_GB2312" pitchFamily="49" charset="-122"/>
              </a:rPr>
              <a:t>～</a:t>
            </a:r>
            <a:r>
              <a:rPr lang="en-US" altLang="zh-CN" sz="2000" dirty="0" smtClean="0">
                <a:latin typeface="楷体_GB2312" pitchFamily="49" charset="-122"/>
                <a:ea typeface="楷体_GB2312" pitchFamily="49" charset="-122"/>
              </a:rPr>
              <a:t>10ml</a:t>
            </a:r>
            <a:r>
              <a:rPr lang="zh-CN" altLang="en-US" sz="2000" dirty="0" smtClean="0">
                <a:latin typeface="楷体_GB2312" pitchFamily="49" charset="-122"/>
                <a:ea typeface="楷体_GB2312" pitchFamily="49" charset="-122"/>
              </a:rPr>
              <a:t>保存液可加入</a:t>
            </a:r>
            <a:r>
              <a:rPr lang="en-US" altLang="zh-CN" sz="2000" dirty="0" smtClean="0">
                <a:latin typeface="楷体_GB2312" pitchFamily="49" charset="-122"/>
                <a:ea typeface="楷体_GB2312" pitchFamily="49" charset="-122"/>
              </a:rPr>
              <a:t>1ml</a:t>
            </a:r>
            <a:r>
              <a:rPr lang="zh-CN" altLang="en-US" sz="2000" dirty="0" smtClean="0">
                <a:latin typeface="楷体_GB2312" pitchFamily="49" charset="-122"/>
                <a:ea typeface="楷体_GB2312" pitchFamily="49" charset="-122"/>
              </a:rPr>
              <a:t>～</a:t>
            </a:r>
            <a:r>
              <a:rPr lang="en-US" altLang="zh-CN" sz="2000" dirty="0" smtClean="0">
                <a:latin typeface="楷体_GB2312" pitchFamily="49" charset="-122"/>
                <a:ea typeface="楷体_GB2312" pitchFamily="49" charset="-122"/>
              </a:rPr>
              <a:t>3ml</a:t>
            </a:r>
            <a:r>
              <a:rPr lang="zh-CN" altLang="en-US" sz="2000" dirty="0" smtClean="0">
                <a:latin typeface="楷体_GB2312" pitchFamily="49" charset="-122"/>
                <a:ea typeface="楷体_GB2312" pitchFamily="49" charset="-122"/>
              </a:rPr>
              <a:t>液体便或指甲大小的成形便。标本过多可降低保存液</a:t>
            </a:r>
            <a:r>
              <a:rPr lang="en-US" altLang="zh-CN" sz="2000" dirty="0" smtClean="0">
                <a:latin typeface="楷体_GB2312" pitchFamily="49" charset="-122"/>
                <a:ea typeface="楷体_GB2312" pitchFamily="49" charset="-122"/>
              </a:rPr>
              <a:t>pH</a:t>
            </a:r>
            <a:r>
              <a:rPr lang="zh-CN" altLang="en-US" sz="2000" dirty="0" smtClean="0">
                <a:latin typeface="楷体_GB2312" pitchFamily="49" charset="-122"/>
                <a:ea typeface="楷体_GB2312" pitchFamily="49" charset="-122"/>
              </a:rPr>
              <a:t>值。</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2"/>
          <p:cNvSpPr>
            <a:spLocks noGrp="1" noChangeArrowheads="1"/>
          </p:cNvSpPr>
          <p:nvPr>
            <p:ph type="title"/>
          </p:nvPr>
        </p:nvSpPr>
        <p:spPr/>
        <p:txBody>
          <a:bodyPr/>
          <a:lstStyle/>
          <a:p>
            <a:pPr algn="l" eaLnBrk="1" hangingPunct="1"/>
            <a:r>
              <a:rPr lang="zh-CN" altLang="en-US" dirty="0" smtClean="0">
                <a:solidFill>
                  <a:schemeClr val="bg1"/>
                </a:solidFill>
                <a:ea typeface="华文隶书" pitchFamily="2" charset="-122"/>
              </a:rPr>
              <a:t>标本的保存和运送</a:t>
            </a:r>
          </a:p>
        </p:txBody>
      </p:sp>
      <p:sp>
        <p:nvSpPr>
          <p:cNvPr id="61443" name="Rectangle 3"/>
          <p:cNvSpPr>
            <a:spLocks noGrp="1" noChangeArrowheads="1"/>
          </p:cNvSpPr>
          <p:nvPr>
            <p:ph type="body" sz="half" idx="1"/>
          </p:nvPr>
        </p:nvSpPr>
        <p:spPr>
          <a:xfrm>
            <a:off x="214282" y="2143116"/>
            <a:ext cx="8715436" cy="3943359"/>
          </a:xfrm>
        </p:spPr>
        <p:txBody>
          <a:bodyPr/>
          <a:lstStyle/>
          <a:p>
            <a:pPr eaLnBrk="1" hangingPunct="1">
              <a:lnSpc>
                <a:spcPct val="120000"/>
              </a:lnSpc>
            </a:pPr>
            <a:r>
              <a:rPr lang="zh-CN" altLang="en-US" sz="2000" dirty="0" smtClean="0">
                <a:solidFill>
                  <a:srgbClr val="000099"/>
                </a:solidFill>
                <a:ea typeface="楷体_GB2312" pitchFamily="49" charset="-122"/>
              </a:rPr>
              <a:t>甲类和乙类传染病的检样，脑脊液、厌氧菌的检样，需由采样者或指定专人送检。最好是用专车。</a:t>
            </a:r>
          </a:p>
          <a:p>
            <a:pPr eaLnBrk="1" hangingPunct="1">
              <a:lnSpc>
                <a:spcPct val="120000"/>
              </a:lnSpc>
            </a:pPr>
            <a:r>
              <a:rPr lang="zh-CN" altLang="en-US" sz="2000" dirty="0" smtClean="0">
                <a:solidFill>
                  <a:srgbClr val="000099"/>
                </a:solidFill>
                <a:ea typeface="楷体_GB2312" pitchFamily="49" charset="-122"/>
              </a:rPr>
              <a:t>样品送检要做好安全防护，防止溢出和渗漏。</a:t>
            </a:r>
          </a:p>
          <a:p>
            <a:pPr eaLnBrk="1" hangingPunct="1">
              <a:lnSpc>
                <a:spcPct val="120000"/>
              </a:lnSpc>
            </a:pPr>
            <a:r>
              <a:rPr lang="zh-CN" altLang="en-US" sz="2000" dirty="0" smtClean="0">
                <a:solidFill>
                  <a:srgbClr val="000099"/>
                </a:solidFill>
                <a:ea typeface="楷体_GB2312" pitchFamily="49" charset="-122"/>
              </a:rPr>
              <a:t>为避免路途颠簸引起标本溶血，应在运送前分离血清。</a:t>
            </a:r>
          </a:p>
          <a:p>
            <a:pPr eaLnBrk="1" hangingPunct="1">
              <a:lnSpc>
                <a:spcPct val="120000"/>
              </a:lnSpc>
            </a:pPr>
            <a:r>
              <a:rPr lang="zh-CN" altLang="en-US" sz="2000" dirty="0" smtClean="0">
                <a:solidFill>
                  <a:srgbClr val="000099"/>
                </a:solidFill>
                <a:ea typeface="楷体_GB2312" pitchFamily="49" charset="-122"/>
              </a:rPr>
              <a:t>感染性材料必须放在密闭的管子中，再将管子放入送检箱中送检。</a:t>
            </a:r>
          </a:p>
          <a:p>
            <a:pPr eaLnBrk="1" hangingPunct="1">
              <a:lnSpc>
                <a:spcPct val="120000"/>
              </a:lnSpc>
            </a:pPr>
            <a:endParaRPr lang="zh-CN" altLang="en-US" sz="2000" dirty="0" smtClean="0">
              <a:solidFill>
                <a:srgbClr val="000099"/>
              </a:solidFill>
              <a:ea typeface="楷体_GB2312" pitchFamily="49" charset="-122"/>
            </a:endParaRPr>
          </a:p>
          <a:p>
            <a:pPr eaLnBrk="1" hangingPunct="1"/>
            <a:endParaRPr lang="en-US" altLang="zh-CN" sz="2000"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2"/>
          <p:cNvSpPr>
            <a:spLocks noGrp="1" noChangeArrowheads="1"/>
          </p:cNvSpPr>
          <p:nvPr>
            <p:ph type="title"/>
          </p:nvPr>
        </p:nvSpPr>
        <p:spPr/>
        <p:txBody>
          <a:bodyPr/>
          <a:lstStyle/>
          <a:p>
            <a:pPr algn="l" eaLnBrk="1" hangingPunct="1"/>
            <a:r>
              <a:rPr lang="zh-CN" altLang="en-US" dirty="0" smtClean="0">
                <a:solidFill>
                  <a:schemeClr val="bg1"/>
                </a:solidFill>
                <a:ea typeface="华文隶书" pitchFamily="2" charset="-122"/>
              </a:rPr>
              <a:t>标本的保存和运送</a:t>
            </a:r>
          </a:p>
        </p:txBody>
      </p:sp>
      <p:sp>
        <p:nvSpPr>
          <p:cNvPr id="62467" name="Rectangle 3"/>
          <p:cNvSpPr>
            <a:spLocks noGrp="1" noChangeArrowheads="1"/>
          </p:cNvSpPr>
          <p:nvPr>
            <p:ph type="body" sz="half" idx="1"/>
          </p:nvPr>
        </p:nvSpPr>
        <p:spPr>
          <a:xfrm>
            <a:off x="285720" y="2362200"/>
            <a:ext cx="8643998" cy="3724275"/>
          </a:xfrm>
        </p:spPr>
        <p:txBody>
          <a:bodyPr/>
          <a:lstStyle/>
          <a:p>
            <a:pPr eaLnBrk="1" hangingPunct="1"/>
            <a:r>
              <a:rPr lang="zh-CN" altLang="en-US" sz="2400" dirty="0" smtClean="0">
                <a:latin typeface="楷体_GB2312" pitchFamily="49" charset="-122"/>
                <a:ea typeface="楷体_GB2312" pitchFamily="49" charset="-122"/>
              </a:rPr>
              <a:t>运送标本：按采集时的要求严密包装，外表加以消毒。编号、登记后，贴上标签，严格漏脱后遗失。</a:t>
            </a:r>
          </a:p>
          <a:p>
            <a:pPr eaLnBrk="1" hangingPunct="1"/>
            <a:r>
              <a:rPr lang="zh-CN" altLang="en-US" sz="2400" dirty="0" smtClean="0">
                <a:solidFill>
                  <a:srgbClr val="000099"/>
                </a:solidFill>
                <a:latin typeface="楷体_GB2312" pitchFamily="49" charset="-122"/>
                <a:ea typeface="楷体_GB2312" pitchFamily="49" charset="-122"/>
              </a:rPr>
              <a:t>使用加冰的保温瓶或专用送样箱装运。</a:t>
            </a:r>
          </a:p>
          <a:p>
            <a:pPr eaLnBrk="1" hangingPunct="1"/>
            <a:r>
              <a:rPr lang="zh-CN" altLang="en-US" sz="2400" dirty="0" smtClean="0">
                <a:solidFill>
                  <a:srgbClr val="000099"/>
                </a:solidFill>
                <a:latin typeface="楷体_GB2312" pitchFamily="49" charset="-122"/>
                <a:ea typeface="楷体_GB2312" pitchFamily="49" charset="-122"/>
              </a:rPr>
              <a:t>附送检单，填明标本名称、数量、采集地点、时间、送检日期、采样者姓名等。</a:t>
            </a:r>
          </a:p>
          <a:p>
            <a:pPr eaLnBrk="1" hangingPunct="1"/>
            <a:r>
              <a:rPr lang="zh-CN" altLang="en-US" sz="2400" dirty="0" smtClean="0">
                <a:solidFill>
                  <a:srgbClr val="000099"/>
                </a:solidFill>
                <a:latin typeface="楷体_GB2312" pitchFamily="49" charset="-122"/>
                <a:ea typeface="楷体_GB2312" pitchFamily="49" charset="-122"/>
              </a:rPr>
              <a:t>标本的接收：按</a:t>
            </a:r>
            <a:r>
              <a:rPr lang="zh-CN" altLang="en-US" sz="2400" dirty="0" smtClean="0">
                <a:solidFill>
                  <a:srgbClr val="000099"/>
                </a:solidFill>
                <a:latin typeface="楷体_GB2312" pitchFamily="49" charset="-122"/>
                <a:ea typeface="楷体_GB2312" pitchFamily="49" charset="-122"/>
                <a:hlinkClick r:id="rId2" action="ppaction://hlinkfile"/>
              </a:rPr>
              <a:t>送检单</a:t>
            </a:r>
            <a:r>
              <a:rPr lang="zh-CN" altLang="en-US" sz="2400" dirty="0" smtClean="0">
                <a:solidFill>
                  <a:srgbClr val="000099"/>
                </a:solidFill>
                <a:latin typeface="楷体_GB2312" pitchFamily="49" charset="-122"/>
                <a:ea typeface="楷体_GB2312" pitchFamily="49" charset="-122"/>
              </a:rPr>
              <a:t>（</a:t>
            </a:r>
            <a:r>
              <a:rPr lang="en-US" altLang="zh-CN" sz="2400" dirty="0" smtClean="0">
                <a:solidFill>
                  <a:srgbClr val="000099"/>
                </a:solidFill>
                <a:latin typeface="楷体_GB2312" pitchFamily="49" charset="-122"/>
                <a:ea typeface="楷体_GB2312" pitchFamily="49" charset="-122"/>
                <a:hlinkClick r:id="rId2" action="ppaction://hlinkfile"/>
              </a:rPr>
              <a:t>1</a:t>
            </a:r>
            <a:r>
              <a:rPr lang="en-US" altLang="zh-CN" sz="2400" dirty="0" smtClean="0">
                <a:solidFill>
                  <a:srgbClr val="000099"/>
                </a:solidFill>
                <a:latin typeface="楷体_GB2312" pitchFamily="49" charset="-122"/>
                <a:ea typeface="楷体_GB2312" pitchFamily="49" charset="-122"/>
              </a:rPr>
              <a:t>-</a:t>
            </a:r>
            <a:r>
              <a:rPr lang="en-US" altLang="zh-CN" sz="2400" dirty="0" smtClean="0">
                <a:solidFill>
                  <a:srgbClr val="000099"/>
                </a:solidFill>
                <a:latin typeface="楷体_GB2312" pitchFamily="49" charset="-122"/>
                <a:ea typeface="楷体_GB2312" pitchFamily="49" charset="-122"/>
                <a:hlinkClick r:id="rId3" action="ppaction://hlinkfile"/>
              </a:rPr>
              <a:t>2</a:t>
            </a:r>
            <a:r>
              <a:rPr lang="zh-CN" altLang="en-US" sz="2400" dirty="0" smtClean="0">
                <a:solidFill>
                  <a:srgbClr val="000099"/>
                </a:solidFill>
                <a:latin typeface="楷体_GB2312" pitchFamily="49" charset="-122"/>
                <a:ea typeface="楷体_GB2312" pitchFamily="49" charset="-122"/>
              </a:rPr>
              <a:t>）填写标本登记本，并发标本接收单。</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AutoShape 2"/>
          <p:cNvSpPr>
            <a:spLocks noGrp="1" noChangeArrowheads="1"/>
          </p:cNvSpPr>
          <p:nvPr>
            <p:ph type="title"/>
          </p:nvPr>
        </p:nvSpPr>
        <p:spPr/>
        <p:txBody>
          <a:bodyPr/>
          <a:lstStyle/>
          <a:p>
            <a:pPr algn="l" eaLnBrk="1" hangingPunct="1"/>
            <a:r>
              <a:rPr lang="zh-CN" altLang="en-US" dirty="0" smtClean="0">
                <a:solidFill>
                  <a:srgbClr val="FF0000"/>
                </a:solidFill>
              </a:rPr>
              <a:t>   </a:t>
            </a:r>
            <a:r>
              <a:rPr lang="zh-CN" altLang="en-US" dirty="0" smtClean="0">
                <a:solidFill>
                  <a:schemeClr val="bg1"/>
                </a:solidFill>
              </a:rPr>
              <a:t>基本要求</a:t>
            </a:r>
          </a:p>
        </p:txBody>
      </p:sp>
      <p:sp>
        <p:nvSpPr>
          <p:cNvPr id="23554" name="Rectangle 11"/>
          <p:cNvSpPr>
            <a:spLocks noGrp="1"/>
          </p:cNvSpPr>
          <p:nvPr>
            <p:ph type="body" idx="4294967295"/>
          </p:nvPr>
        </p:nvSpPr>
        <p:spPr>
          <a:xfrm>
            <a:off x="285720" y="1844675"/>
            <a:ext cx="8643998" cy="4281488"/>
          </a:xfrm>
        </p:spPr>
        <p:txBody>
          <a:bodyPr/>
          <a:lstStyle/>
          <a:p>
            <a:pPr eaLnBrk="1" hangingPunct="1">
              <a:lnSpc>
                <a:spcPct val="80000"/>
              </a:lnSpc>
              <a:buNone/>
            </a:pPr>
            <a:r>
              <a:rPr kumimoji="1" lang="zh-CN" altLang="zh-CN" b="1" dirty="0" smtClean="0"/>
              <a:t>★</a:t>
            </a:r>
            <a:r>
              <a:rPr kumimoji="1" lang="zh-CN" altLang="en-US" b="1" dirty="0" smtClean="0"/>
              <a:t> </a:t>
            </a:r>
            <a:r>
              <a:rPr kumimoji="1" lang="zh-CN" altLang="en-US" b="1" dirty="0" smtClean="0">
                <a:solidFill>
                  <a:srgbClr val="0070C0"/>
                </a:solidFill>
              </a:rPr>
              <a:t>及时性(适宜性</a:t>
            </a:r>
            <a:r>
              <a:rPr kumimoji="1" lang="en-US" altLang="zh-CN" b="1" dirty="0" smtClean="0">
                <a:solidFill>
                  <a:srgbClr val="0070C0"/>
                </a:solidFill>
              </a:rPr>
              <a:t>)：</a:t>
            </a:r>
          </a:p>
          <a:p>
            <a:pPr eaLnBrk="1" hangingPunct="1">
              <a:lnSpc>
                <a:spcPct val="80000"/>
              </a:lnSpc>
              <a:buFont typeface="Symbol" pitchFamily="18" charset="2"/>
              <a:buNone/>
            </a:pPr>
            <a:r>
              <a:rPr kumimoji="1" lang="zh-CN" altLang="en-US" b="1" dirty="0" smtClean="0">
                <a:solidFill>
                  <a:srgbClr val="0070C0"/>
                </a:solidFill>
              </a:rPr>
              <a:t>      </a:t>
            </a:r>
            <a:r>
              <a:rPr kumimoji="1" lang="zh-CN" altLang="en-US" dirty="0" smtClean="0">
                <a:solidFill>
                  <a:srgbClr val="002060"/>
                </a:solidFill>
                <a:latin typeface="仿宋_GB2312" pitchFamily="49" charset="-122"/>
                <a:ea typeface="仿宋_GB2312" pitchFamily="49" charset="-122"/>
              </a:rPr>
              <a:t>采样必须迅速及时。病人标本在发病初期（感染的急性期）和恢复期</a:t>
            </a:r>
          </a:p>
          <a:p>
            <a:pPr eaLnBrk="1" hangingPunct="1">
              <a:lnSpc>
                <a:spcPct val="80000"/>
              </a:lnSpc>
              <a:buFont typeface="Symbol" pitchFamily="18" charset="2"/>
              <a:buNone/>
            </a:pPr>
            <a:r>
              <a:rPr kumimoji="1" lang="zh-CN" altLang="en-US" b="1" dirty="0" smtClean="0">
                <a:solidFill>
                  <a:srgbClr val="0070C0"/>
                </a:solidFill>
              </a:rPr>
              <a:t> </a:t>
            </a:r>
            <a:r>
              <a:rPr kumimoji="1" lang="zh-CN" altLang="zh-CN" b="1" dirty="0" smtClean="0">
                <a:solidFill>
                  <a:srgbClr val="0070C0"/>
                </a:solidFill>
              </a:rPr>
              <a:t>★</a:t>
            </a:r>
            <a:r>
              <a:rPr kumimoji="1" lang="zh-CN" altLang="en-US" b="1" dirty="0" smtClean="0">
                <a:solidFill>
                  <a:srgbClr val="0070C0"/>
                </a:solidFill>
              </a:rPr>
              <a:t> 针对性：</a:t>
            </a:r>
          </a:p>
          <a:p>
            <a:pPr eaLnBrk="1" hangingPunct="1">
              <a:lnSpc>
                <a:spcPct val="80000"/>
              </a:lnSpc>
              <a:buFont typeface="Symbol" pitchFamily="18" charset="2"/>
              <a:buNone/>
            </a:pPr>
            <a:r>
              <a:rPr kumimoji="1" lang="zh-CN" altLang="en-US" dirty="0" smtClean="0">
                <a:solidFill>
                  <a:srgbClr val="0070C0"/>
                </a:solidFill>
                <a:latin typeface="仿宋_GB2312" pitchFamily="49" charset="-122"/>
                <a:ea typeface="仿宋_GB2312" pitchFamily="49" charset="-122"/>
              </a:rPr>
              <a:t> </a:t>
            </a:r>
            <a:r>
              <a:rPr kumimoji="1" lang="en-US" altLang="zh-CN" dirty="0" smtClean="0">
                <a:solidFill>
                  <a:srgbClr val="002060"/>
                </a:solidFill>
                <a:latin typeface="仿宋_GB2312" pitchFamily="49" charset="-122"/>
                <a:ea typeface="仿宋_GB2312" pitchFamily="49" charset="-122"/>
              </a:rPr>
              <a:t>1.</a:t>
            </a:r>
            <a:r>
              <a:rPr kumimoji="1" lang="zh-CN" altLang="en-US" dirty="0" smtClean="0">
                <a:solidFill>
                  <a:srgbClr val="002060"/>
                </a:solidFill>
                <a:latin typeface="仿宋_GB2312" pitchFamily="49" charset="-122"/>
                <a:ea typeface="仿宋_GB2312" pitchFamily="49" charset="-122"/>
              </a:rPr>
              <a:t>采样必须与现场调查密切结合。根据调查线索与流行病学指征 ，确定采样的时间、地点及对象。</a:t>
            </a:r>
          </a:p>
          <a:p>
            <a:pPr eaLnBrk="1" hangingPunct="1">
              <a:lnSpc>
                <a:spcPct val="80000"/>
              </a:lnSpc>
              <a:buNone/>
            </a:pPr>
            <a:r>
              <a:rPr kumimoji="1" lang="zh-CN" altLang="en-US" dirty="0" smtClean="0">
                <a:solidFill>
                  <a:srgbClr val="002060"/>
                </a:solidFill>
                <a:latin typeface="仿宋_GB2312" pitchFamily="49" charset="-122"/>
                <a:ea typeface="仿宋_GB2312" pitchFamily="49" charset="-122"/>
              </a:rPr>
              <a:t> </a:t>
            </a:r>
            <a:r>
              <a:rPr kumimoji="1" lang="en-US" altLang="zh-CN" dirty="0" smtClean="0">
                <a:solidFill>
                  <a:srgbClr val="002060"/>
                </a:solidFill>
                <a:latin typeface="仿宋_GB2312" pitchFamily="49" charset="-122"/>
                <a:ea typeface="仿宋_GB2312" pitchFamily="49" charset="-122"/>
              </a:rPr>
              <a:t>2.</a:t>
            </a:r>
            <a:r>
              <a:rPr kumimoji="1" lang="zh-CN" altLang="en-US" dirty="0" smtClean="0">
                <a:solidFill>
                  <a:srgbClr val="002060"/>
                </a:solidFill>
                <a:latin typeface="仿宋_GB2312" pitchFamily="49" charset="-122"/>
                <a:ea typeface="仿宋_GB2312" pitchFamily="49" charset="-122"/>
              </a:rPr>
              <a:t>根据病原微生物感染特点，采集不同部位标本送检。必须从实际感染的部位得到临床标本，并尽可能避免邻近组织、器官或分泌物的污染。</a:t>
            </a:r>
          </a:p>
          <a:p>
            <a:pPr eaLnBrk="1" hangingPunct="1">
              <a:lnSpc>
                <a:spcPct val="80000"/>
              </a:lnSpc>
              <a:buFont typeface="Symbol" pitchFamily="18" charset="2"/>
              <a:buNone/>
            </a:pPr>
            <a:r>
              <a:rPr kumimoji="1" lang="zh-CN" altLang="zh-CN" b="1" dirty="0" smtClean="0">
                <a:solidFill>
                  <a:srgbClr val="0070C0"/>
                </a:solidFill>
              </a:rPr>
              <a:t>★</a:t>
            </a:r>
            <a:r>
              <a:rPr kumimoji="1" lang="zh-CN" altLang="en-US" b="1" dirty="0" smtClean="0">
                <a:solidFill>
                  <a:srgbClr val="0070C0"/>
                </a:solidFill>
              </a:rPr>
              <a:t> 代表性，符合检验要求</a:t>
            </a:r>
            <a:endParaRPr kumimoji="1" lang="en-US" altLang="zh-CN" b="1" dirty="0" smtClean="0">
              <a:solidFill>
                <a:srgbClr val="0070C0"/>
              </a:solidFill>
            </a:endParaRPr>
          </a:p>
          <a:p>
            <a:pPr eaLnBrk="1" hangingPunct="1">
              <a:lnSpc>
                <a:spcPct val="80000"/>
              </a:lnSpc>
              <a:buNone/>
            </a:pPr>
            <a:r>
              <a:rPr kumimoji="1" lang="en-US" altLang="zh-CN" b="1" dirty="0" smtClean="0">
                <a:solidFill>
                  <a:srgbClr val="0070C0"/>
                </a:solidFill>
                <a:ea typeface="楷体_GB2312" pitchFamily="49" charset="-122"/>
              </a:rPr>
              <a:t>     </a:t>
            </a:r>
            <a:r>
              <a:rPr lang="zh-CN" altLang="en-US" dirty="0" smtClean="0">
                <a:ea typeface="楷体_GB2312" pitchFamily="49" charset="-122"/>
              </a:rPr>
              <a:t>根据检验项目，确定采集的样品种类和数量。</a:t>
            </a:r>
            <a:endParaRPr kumimoji="1" lang="zh-CN" altLang="en-US" b="1" dirty="0" smtClean="0">
              <a:solidFill>
                <a:srgbClr val="0070C0"/>
              </a:solidFill>
            </a:endParaRPr>
          </a:p>
          <a:p>
            <a:pPr eaLnBrk="1" hangingPunct="1">
              <a:lnSpc>
                <a:spcPct val="80000"/>
              </a:lnSpc>
              <a:buFont typeface="Symbol" pitchFamily="18" charset="2"/>
              <a:buNone/>
            </a:pPr>
            <a:r>
              <a:rPr kumimoji="1" lang="zh-CN" altLang="zh-CN" b="1" dirty="0" smtClean="0">
                <a:solidFill>
                  <a:srgbClr val="0070C0"/>
                </a:solidFill>
              </a:rPr>
              <a:t>★</a:t>
            </a:r>
            <a:r>
              <a:rPr kumimoji="1" lang="zh-CN" altLang="en-US" b="1" dirty="0" smtClean="0">
                <a:solidFill>
                  <a:srgbClr val="0070C0"/>
                </a:solidFill>
              </a:rPr>
              <a:t> 样品采集安全操作原则：</a:t>
            </a:r>
          </a:p>
          <a:p>
            <a:pPr eaLnBrk="1" hangingPunct="1">
              <a:lnSpc>
                <a:spcPct val="80000"/>
              </a:lnSpc>
              <a:spcBef>
                <a:spcPct val="50000"/>
              </a:spcBef>
              <a:buClrTx/>
              <a:buSzTx/>
              <a:buFontTx/>
              <a:buNone/>
            </a:pPr>
            <a:r>
              <a:rPr lang="zh-CN" altLang="en-US" dirty="0" smtClean="0">
                <a:solidFill>
                  <a:srgbClr val="002060"/>
                </a:solidFill>
                <a:latin typeface="仿宋_GB2312" pitchFamily="49" charset="-122"/>
                <a:ea typeface="仿宋_GB2312" pitchFamily="49" charset="-122"/>
              </a:rPr>
              <a:t>  样品采集时要严格执行采集人的生物安全防护要求</a:t>
            </a:r>
            <a:r>
              <a:rPr lang="zh-CN" altLang="en-US" b="1" dirty="0" smtClean="0">
                <a:solidFill>
                  <a:srgbClr val="002060"/>
                </a:solidFill>
              </a:rPr>
              <a:t>。</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AutoShape 11"/>
          <p:cNvSpPr>
            <a:spLocks noGrp="1" noChangeArrowheads="1"/>
          </p:cNvSpPr>
          <p:nvPr>
            <p:ph type="title"/>
          </p:nvPr>
        </p:nvSpPr>
        <p:spPr>
          <a:xfrm>
            <a:off x="755650" y="142852"/>
            <a:ext cx="7924800" cy="214314"/>
          </a:xfrm>
        </p:spPr>
        <p:txBody>
          <a:bodyPr/>
          <a:lstStyle/>
          <a:p>
            <a:pPr algn="l" eaLnBrk="1" hangingPunct="1"/>
            <a:r>
              <a:rPr lang="en-US" altLang="zh-CN" sz="4400" b="0" dirty="0" smtClean="0">
                <a:solidFill>
                  <a:srgbClr val="3333FF"/>
                </a:solidFill>
                <a:latin typeface="华文隶书" pitchFamily="2" charset="-122"/>
                <a:ea typeface="华文隶书" pitchFamily="2" charset="-122"/>
              </a:rPr>
              <a:t/>
            </a:r>
            <a:br>
              <a:rPr lang="en-US" altLang="zh-CN" sz="4400" b="0" dirty="0" smtClean="0">
                <a:solidFill>
                  <a:srgbClr val="3333FF"/>
                </a:solidFill>
                <a:latin typeface="华文隶书" pitchFamily="2" charset="-122"/>
                <a:ea typeface="华文隶书" pitchFamily="2" charset="-122"/>
              </a:rPr>
            </a:br>
            <a:r>
              <a:rPr lang="en-US" altLang="zh-CN" sz="4400" b="0" dirty="0" smtClean="0">
                <a:solidFill>
                  <a:srgbClr val="3333FF"/>
                </a:solidFill>
                <a:latin typeface="华文隶书" pitchFamily="2" charset="-122"/>
                <a:ea typeface="华文隶书" pitchFamily="2" charset="-122"/>
              </a:rPr>
              <a:t/>
            </a:r>
            <a:br>
              <a:rPr lang="en-US" altLang="zh-CN" sz="4400" b="0" dirty="0" smtClean="0">
                <a:solidFill>
                  <a:srgbClr val="3333FF"/>
                </a:solidFill>
                <a:latin typeface="华文隶书" pitchFamily="2" charset="-122"/>
                <a:ea typeface="华文隶书" pitchFamily="2" charset="-122"/>
              </a:rPr>
            </a:br>
            <a:r>
              <a:rPr lang="en-US" altLang="zh-CN" sz="4400" b="0" dirty="0" smtClean="0">
                <a:solidFill>
                  <a:srgbClr val="3333FF"/>
                </a:solidFill>
                <a:latin typeface="楷体_GB2312" pitchFamily="49" charset="-122"/>
                <a:ea typeface="华文隶书" pitchFamily="2" charset="-122"/>
              </a:rPr>
              <a:t/>
            </a:r>
            <a:br>
              <a:rPr lang="en-US" altLang="zh-CN" sz="4400" b="0" dirty="0" smtClean="0">
                <a:solidFill>
                  <a:srgbClr val="3333FF"/>
                </a:solidFill>
                <a:latin typeface="楷体_GB2312" pitchFamily="49" charset="-122"/>
                <a:ea typeface="华文隶书" pitchFamily="2" charset="-122"/>
              </a:rPr>
            </a:br>
            <a:r>
              <a:rPr lang="zh-CN" altLang="en-US" sz="4400" b="0" dirty="0" smtClean="0">
                <a:solidFill>
                  <a:schemeClr val="bg1"/>
                </a:solidFill>
                <a:latin typeface="华文隶书" pitchFamily="2" charset="-122"/>
                <a:ea typeface="华文隶书" pitchFamily="2" charset="-122"/>
              </a:rPr>
              <a:t>安全</a:t>
            </a:r>
            <a:r>
              <a:rPr lang="zh-CN" altLang="en-US" sz="4400" b="0" dirty="0" smtClean="0">
                <a:solidFill>
                  <a:schemeClr val="bg1"/>
                </a:solidFill>
                <a:latin typeface="楷体_GB2312" pitchFamily="49" charset="-122"/>
                <a:ea typeface="华文隶书" pitchFamily="2" charset="-122"/>
              </a:rPr>
              <a:t>性</a:t>
            </a:r>
          </a:p>
        </p:txBody>
      </p:sp>
      <p:sp>
        <p:nvSpPr>
          <p:cNvPr id="63491" name="Rectangle 9"/>
          <p:cNvSpPr>
            <a:spLocks noGrp="1" noChangeArrowheads="1"/>
          </p:cNvSpPr>
          <p:nvPr>
            <p:ph type="body" sz="half" idx="1"/>
          </p:nvPr>
        </p:nvSpPr>
        <p:spPr>
          <a:xfrm>
            <a:off x="755650" y="1928802"/>
            <a:ext cx="8031192" cy="3770323"/>
          </a:xfrm>
        </p:spPr>
        <p:txBody>
          <a:bodyPr/>
          <a:lstStyle/>
          <a:p>
            <a:pPr algn="just">
              <a:spcBef>
                <a:spcPct val="0"/>
              </a:spcBef>
              <a:spcAft>
                <a:spcPct val="50000"/>
              </a:spcAft>
              <a:buClr>
                <a:srgbClr val="EAEC5E"/>
              </a:buClr>
              <a:buFont typeface="Zapf Dingbats" charset="2"/>
              <a:buNone/>
            </a:pPr>
            <a:endParaRPr lang="en-US" altLang="zh-CN" sz="2200" b="1" dirty="0" smtClean="0">
              <a:latin typeface="楷体_GB2312" pitchFamily="49" charset="-122"/>
              <a:ea typeface="楷体_GB2312" pitchFamily="49" charset="-122"/>
            </a:endParaRPr>
          </a:p>
          <a:p>
            <a:pPr algn="just">
              <a:spcBef>
                <a:spcPct val="0"/>
              </a:spcBef>
              <a:spcAft>
                <a:spcPct val="50000"/>
              </a:spcAft>
              <a:buClr>
                <a:srgbClr val="EAEC5E"/>
              </a:buClr>
              <a:buFont typeface="Zapf Dingbats" charset="2"/>
              <a:buChar char=""/>
            </a:pPr>
            <a:r>
              <a:rPr lang="zh-CN" altLang="en-US" sz="2200" b="1" dirty="0" smtClean="0">
                <a:solidFill>
                  <a:srgbClr val="FF0000"/>
                </a:solidFill>
                <a:latin typeface="楷体_GB2312" pitchFamily="49" charset="-122"/>
                <a:ea typeface="楷体_GB2312" pitchFamily="49" charset="-122"/>
              </a:rPr>
              <a:t>自身</a:t>
            </a:r>
            <a:r>
              <a:rPr lang="zh-CN" altLang="en-US" sz="2200" b="1" dirty="0" smtClean="0">
                <a:latin typeface="楷体_GB2312" pitchFamily="49" charset="-122"/>
                <a:ea typeface="楷体_GB2312" pitchFamily="49" charset="-122"/>
              </a:rPr>
              <a:t>安全</a:t>
            </a:r>
          </a:p>
          <a:p>
            <a:pPr algn="just">
              <a:spcBef>
                <a:spcPct val="0"/>
              </a:spcBef>
              <a:spcAft>
                <a:spcPct val="50000"/>
              </a:spcAft>
              <a:buClr>
                <a:srgbClr val="EAEC5E"/>
              </a:buClr>
              <a:buFont typeface="Zapf Dingbats" charset="2"/>
              <a:buNone/>
            </a:pPr>
            <a:r>
              <a:rPr lang="zh-CN" altLang="en-US" sz="2200" b="1" dirty="0" smtClean="0">
                <a:latin typeface="宋体" charset="-122"/>
              </a:rPr>
              <a:t>  </a:t>
            </a:r>
            <a:r>
              <a:rPr lang="zh-CN" altLang="en-US" sz="2200" b="1" dirty="0" smtClean="0">
                <a:solidFill>
                  <a:srgbClr val="FF0000"/>
                </a:solidFill>
                <a:latin typeface="楷体_GB2312" pitchFamily="49" charset="-122"/>
                <a:ea typeface="楷体_GB2312" pitchFamily="49" charset="-122"/>
              </a:rPr>
              <a:t>样品</a:t>
            </a:r>
            <a:r>
              <a:rPr lang="zh-CN" altLang="en-US" sz="2200" b="1" dirty="0" smtClean="0">
                <a:latin typeface="楷体_GB2312" pitchFamily="49" charset="-122"/>
                <a:ea typeface="楷体_GB2312" pitchFamily="49" charset="-122"/>
              </a:rPr>
              <a:t>的安全</a:t>
            </a:r>
          </a:p>
          <a:p>
            <a:pPr algn="just">
              <a:spcBef>
                <a:spcPct val="0"/>
              </a:spcBef>
              <a:spcAft>
                <a:spcPct val="50000"/>
              </a:spcAft>
              <a:buClr>
                <a:srgbClr val="EAEC5E"/>
              </a:buClr>
              <a:buFont typeface="Zapf Dingbats" charset="2"/>
              <a:buNone/>
            </a:pPr>
            <a:r>
              <a:rPr lang="zh-CN" altLang="en-US" sz="2200" b="1" dirty="0" smtClean="0">
                <a:latin typeface="楷体_GB2312" pitchFamily="49" charset="-122"/>
                <a:ea typeface="楷体_GB2312" pitchFamily="49" charset="-122"/>
              </a:rPr>
              <a:t>  </a:t>
            </a:r>
            <a:r>
              <a:rPr lang="zh-CN" altLang="en-US" sz="2200" b="1" dirty="0" smtClean="0">
                <a:solidFill>
                  <a:srgbClr val="FF0000"/>
                </a:solidFill>
                <a:latin typeface="楷体_GB2312" pitchFamily="49" charset="-122"/>
                <a:ea typeface="楷体_GB2312" pitchFamily="49" charset="-122"/>
              </a:rPr>
              <a:t>环境</a:t>
            </a:r>
            <a:r>
              <a:rPr lang="zh-CN" altLang="en-US" sz="2200" b="1" dirty="0" smtClean="0">
                <a:latin typeface="楷体_GB2312" pitchFamily="49" charset="-122"/>
                <a:ea typeface="楷体_GB2312" pitchFamily="49" charset="-122"/>
              </a:rPr>
              <a:t>的安全（不泄漏、不污染）</a:t>
            </a:r>
            <a:endParaRPr lang="zh-CN" altLang="en-US" b="1" dirty="0" smtClean="0">
              <a:solidFill>
                <a:srgbClr val="FF0066"/>
              </a:solidFill>
              <a:latin typeface="华文隶书" pitchFamily="2" charset="-122"/>
              <a:ea typeface="华文隶书" pitchFamily="2" charset="-122"/>
            </a:endParaRPr>
          </a:p>
          <a:p>
            <a:pPr algn="just">
              <a:spcBef>
                <a:spcPct val="0"/>
              </a:spcBef>
              <a:spcAft>
                <a:spcPct val="50000"/>
              </a:spcAft>
              <a:buClr>
                <a:srgbClr val="EAEC5E"/>
              </a:buClr>
              <a:buFont typeface="Zapf Dingbats" charset="2"/>
              <a:buChar char=""/>
            </a:pPr>
            <a:r>
              <a:rPr lang="zh-CN" altLang="en-US" b="1" dirty="0" smtClean="0">
                <a:solidFill>
                  <a:srgbClr val="FF0066"/>
                </a:solidFill>
                <a:latin typeface="华文隶书" pitchFamily="2" charset="-122"/>
                <a:ea typeface="华文隶书" pitchFamily="2" charset="-122"/>
              </a:rPr>
              <a:t>交接手续</a:t>
            </a:r>
          </a:p>
          <a:p>
            <a:pPr algn="just">
              <a:spcBef>
                <a:spcPct val="0"/>
              </a:spcBef>
              <a:spcAft>
                <a:spcPct val="50000"/>
              </a:spcAft>
              <a:buClr>
                <a:srgbClr val="EAEC5E"/>
              </a:buClr>
              <a:buFont typeface="Zapf Dingbats" charset="2"/>
              <a:buNone/>
            </a:pPr>
            <a:r>
              <a:rPr lang="zh-CN" altLang="en-US" sz="2200" b="1" dirty="0" smtClean="0">
                <a:ea typeface="楷体_GB2312" pitchFamily="49" charset="-122"/>
              </a:rPr>
              <a:t>    交接单、签名</a:t>
            </a:r>
          </a:p>
        </p:txBody>
      </p:sp>
      <p:sp>
        <p:nvSpPr>
          <p:cNvPr id="78861" name="Rectangle 13"/>
          <p:cNvSpPr>
            <a:spLocks noChangeArrowheads="1"/>
          </p:cNvSpPr>
          <p:nvPr/>
        </p:nvSpPr>
        <p:spPr bwMode="auto">
          <a:xfrm>
            <a:off x="7308850" y="6308725"/>
            <a:ext cx="1028700" cy="366713"/>
          </a:xfrm>
          <a:prstGeom prst="rect">
            <a:avLst/>
          </a:prstGeom>
          <a:noFill/>
          <a:ln w="9525">
            <a:noFill/>
            <a:miter lim="800000"/>
            <a:headEnd/>
            <a:tailEnd/>
          </a:ln>
          <a:effectLst/>
        </p:spPr>
        <p:txBody>
          <a:bodyPr wrap="none">
            <a:spAutoFit/>
          </a:bodyPr>
          <a:lstStyle/>
          <a:p>
            <a:pPr>
              <a:defRPr/>
            </a:pPr>
            <a:r>
              <a:rPr lang="en-US" altLang="zh-CN" b="1">
                <a:solidFill>
                  <a:srgbClr val="00FFFF"/>
                </a:solidFill>
                <a:effectLst>
                  <a:outerShdw blurRad="38100" dist="38100" dir="2700000" algn="tl">
                    <a:srgbClr val="C0C0C0"/>
                  </a:outerShdw>
                </a:effectLst>
                <a:latin typeface="Verdana" pitchFamily="34" charset="0"/>
                <a:ea typeface="宋体" pitchFamily="2" charset="-122"/>
              </a:rPr>
              <a:t>SSCDC</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AutoShape 2"/>
          <p:cNvSpPr>
            <a:spLocks noGrp="1" noChangeArrowheads="1"/>
          </p:cNvSpPr>
          <p:nvPr>
            <p:ph type="title"/>
          </p:nvPr>
        </p:nvSpPr>
        <p:spPr/>
        <p:txBody>
          <a:bodyPr/>
          <a:lstStyle/>
          <a:p>
            <a:pPr eaLnBrk="1" hangingPunct="1"/>
            <a:r>
              <a:rPr lang="zh-CN" altLang="en-US" smtClean="0">
                <a:ea typeface="华文隶书" pitchFamily="2" charset="-122"/>
              </a:rPr>
              <a:t>生物安全柜</a:t>
            </a:r>
          </a:p>
        </p:txBody>
      </p:sp>
      <p:pic>
        <p:nvPicPr>
          <p:cNvPr id="226308" name="Picture 4" descr="IMG_0310"/>
          <p:cNvPicPr>
            <a:picLocks noGrp="1" noChangeAspect="1" noChangeArrowheads="1"/>
          </p:cNvPicPr>
          <p:nvPr>
            <p:ph sz="half" idx="4294967295"/>
          </p:nvPr>
        </p:nvPicPr>
        <p:blipFill>
          <a:blip r:embed="rId2">
            <a:lum bright="18000"/>
          </a:blip>
          <a:srcRect l="8070" r="14540" b="4076"/>
          <a:stretch>
            <a:fillRect/>
          </a:stretch>
        </p:blipFill>
        <p:spPr>
          <a:xfrm>
            <a:off x="285720" y="1714488"/>
            <a:ext cx="8572560" cy="4810137"/>
          </a:xfrm>
          <a:prstGeom prst="rect">
            <a:avLst/>
          </a:prstGeom>
          <a:noFill/>
          <a:ln>
            <a:solidFill>
              <a:srgbClr val="FFFF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6308"/>
                                        </p:tgtEl>
                                        <p:attrNameLst>
                                          <p:attrName>style.visibility</p:attrName>
                                        </p:attrNameLst>
                                      </p:cBhvr>
                                      <p:to>
                                        <p:strVal val="visible"/>
                                      </p:to>
                                    </p:set>
                                    <p:anim calcmode="lin" valueType="num">
                                      <p:cBhvr additive="base">
                                        <p:cTn id="7" dur="500" fill="hold"/>
                                        <p:tgtEl>
                                          <p:spTgt spid="226308"/>
                                        </p:tgtEl>
                                        <p:attrNameLst>
                                          <p:attrName>ppt_x</p:attrName>
                                        </p:attrNameLst>
                                      </p:cBhvr>
                                      <p:tavLst>
                                        <p:tav tm="0">
                                          <p:val>
                                            <p:strVal val="#ppt_x"/>
                                          </p:val>
                                        </p:tav>
                                        <p:tav tm="100000">
                                          <p:val>
                                            <p:strVal val="#ppt_x"/>
                                          </p:val>
                                        </p:tav>
                                      </p:tavLst>
                                    </p:anim>
                                    <p:anim calcmode="lin" valueType="num">
                                      <p:cBhvr additive="base">
                                        <p:cTn id="8" dur="500" fill="hold"/>
                                        <p:tgtEl>
                                          <p:spTgt spid="22630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226308"/>
                                        </p:tgtEl>
                                        <p:attrNameLst>
                                          <p:attrName>ppt_x</p:attrName>
                                        </p:attrNameLst>
                                      </p:cBhvr>
                                      <p:tavLst>
                                        <p:tav tm="0">
                                          <p:val>
                                            <p:strVal val="ppt_x"/>
                                          </p:val>
                                        </p:tav>
                                        <p:tav tm="100000">
                                          <p:val>
                                            <p:strVal val="ppt_x"/>
                                          </p:val>
                                        </p:tav>
                                      </p:tavLst>
                                    </p:anim>
                                    <p:anim calcmode="lin" valueType="num">
                                      <p:cBhvr additive="base">
                                        <p:cTn id="13" dur="500"/>
                                        <p:tgtEl>
                                          <p:spTgt spid="226308"/>
                                        </p:tgtEl>
                                        <p:attrNameLst>
                                          <p:attrName>ppt_y</p:attrName>
                                        </p:attrNameLst>
                                      </p:cBhvr>
                                      <p:tavLst>
                                        <p:tav tm="0">
                                          <p:val>
                                            <p:strVal val="ppt_y"/>
                                          </p:val>
                                        </p:tav>
                                        <p:tav tm="100000">
                                          <p:val>
                                            <p:strVal val="1+ppt_h/2"/>
                                          </p:val>
                                        </p:tav>
                                      </p:tavLst>
                                    </p:anim>
                                    <p:set>
                                      <p:cBhvr>
                                        <p:cTn id="14" dur="1" fill="hold">
                                          <p:stCondLst>
                                            <p:cond delay="499"/>
                                          </p:stCondLst>
                                        </p:cTn>
                                        <p:tgtEl>
                                          <p:spTgt spid="22630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2"/>
          <p:cNvSpPr txBox="1">
            <a:spLocks noChangeArrowheads="1"/>
          </p:cNvSpPr>
          <p:nvPr/>
        </p:nvSpPr>
        <p:spPr bwMode="auto">
          <a:xfrm>
            <a:off x="714348" y="2071678"/>
            <a:ext cx="3024187" cy="528638"/>
          </a:xfrm>
          <a:prstGeom prst="rect">
            <a:avLst/>
          </a:prstGeom>
          <a:gradFill rotWithShape="1">
            <a:gsLst>
              <a:gs pos="0">
                <a:srgbClr val="610079"/>
              </a:gs>
              <a:gs pos="50000">
                <a:srgbClr val="CC00FF"/>
              </a:gs>
              <a:gs pos="100000">
                <a:srgbClr val="610079"/>
              </a:gs>
            </a:gsLst>
            <a:lin ang="18900000" scaled="1"/>
          </a:gradFill>
          <a:ln w="9525" algn="ctr">
            <a:solidFill>
              <a:srgbClr val="FFCC00"/>
            </a:solidFill>
            <a:miter lim="800000"/>
            <a:headEnd/>
            <a:tailEnd/>
          </a:ln>
        </p:spPr>
        <p:txBody>
          <a:bodyPr>
            <a:spAutoFit/>
          </a:bodyPr>
          <a:lstStyle/>
          <a:p>
            <a:r>
              <a:rPr kumimoji="1" lang="zh-CN" altLang="en-US" sz="2800" dirty="0">
                <a:latin typeface="黑体" pitchFamily="49" charset="-122"/>
                <a:ea typeface="黑体" pitchFamily="49" charset="-122"/>
              </a:rPr>
              <a:t>现场采样和要求</a:t>
            </a:r>
          </a:p>
        </p:txBody>
      </p:sp>
      <p:sp>
        <p:nvSpPr>
          <p:cNvPr id="35842" name="WordArt 3"/>
          <p:cNvSpPr>
            <a:spLocks noChangeArrowheads="1" noChangeShapeType="1" noTextEdit="1"/>
          </p:cNvSpPr>
          <p:nvPr/>
        </p:nvSpPr>
        <p:spPr bwMode="auto">
          <a:xfrm>
            <a:off x="4929190" y="2071678"/>
            <a:ext cx="2305050" cy="384175"/>
          </a:xfrm>
          <a:prstGeom prst="rect">
            <a:avLst/>
          </a:prstGeom>
        </p:spPr>
        <p:txBody>
          <a:bodyPr wrap="none" fromWordArt="1">
            <a:prstTxWarp prst="textPlain">
              <a:avLst>
                <a:gd name="adj" fmla="val 50000"/>
              </a:avLst>
            </a:prstTxWarp>
          </a:bodyPr>
          <a:lstStyle/>
          <a:p>
            <a:pPr algn="ctr"/>
            <a:r>
              <a:rPr lang="zh-CN" altLang="en-US" sz="3600" kern="10" dirty="0">
                <a:ln w="12700">
                  <a:solidFill>
                    <a:srgbClr val="FFFF00"/>
                  </a:solidFill>
                  <a:round/>
                  <a:headEnd/>
                  <a:tailEnd/>
                </a:ln>
                <a:solidFill>
                  <a:srgbClr val="FF0000"/>
                </a:solidFill>
                <a:effectLst>
                  <a:outerShdw dist="35921" dir="2700000" sy="50000" rotWithShape="0">
                    <a:srgbClr val="875B0D">
                      <a:alpha val="70000"/>
                    </a:srgbClr>
                  </a:outerShdw>
                </a:effectLst>
                <a:latin typeface="宋体"/>
                <a:ea typeface="宋体"/>
              </a:rPr>
              <a:t>标本采集对象</a:t>
            </a:r>
          </a:p>
        </p:txBody>
      </p:sp>
      <p:sp>
        <p:nvSpPr>
          <p:cNvPr id="35843" name="Rectangle 4"/>
          <p:cNvSpPr>
            <a:spLocks noChangeArrowheads="1"/>
          </p:cNvSpPr>
          <p:nvPr/>
        </p:nvSpPr>
        <p:spPr bwMode="auto">
          <a:xfrm>
            <a:off x="3929058" y="1714488"/>
            <a:ext cx="760412" cy="1152525"/>
          </a:xfrm>
          <a:prstGeom prst="rect">
            <a:avLst/>
          </a:prstGeom>
          <a:noFill/>
          <a:ln w="9525" algn="ctr">
            <a:noFill/>
            <a:miter lim="800000"/>
            <a:headEnd/>
            <a:tailEnd/>
          </a:ln>
        </p:spPr>
        <p:txBody>
          <a:bodyPr wrap="none">
            <a:spAutoFit/>
          </a:bodyPr>
          <a:lstStyle/>
          <a:p>
            <a:pPr>
              <a:lnSpc>
                <a:spcPct val="145000"/>
              </a:lnSpc>
              <a:spcBef>
                <a:spcPct val="20000"/>
              </a:spcBef>
              <a:buClr>
                <a:schemeClr val="accent2"/>
              </a:buClr>
              <a:buSzPct val="80000"/>
              <a:buFont typeface="Wingdings" pitchFamily="2" charset="2"/>
              <a:buNone/>
            </a:pPr>
            <a:r>
              <a:rPr kumimoji="1" lang="zh-CN" altLang="en-US" sz="4800">
                <a:latin typeface="黑体" pitchFamily="49" charset="-122"/>
                <a:ea typeface="黑体" pitchFamily="49" charset="-122"/>
                <a:sym typeface="Wingdings 2" pitchFamily="18" charset="2"/>
              </a:rPr>
              <a:t></a:t>
            </a:r>
          </a:p>
        </p:txBody>
      </p:sp>
      <p:sp>
        <p:nvSpPr>
          <p:cNvPr id="35844" name="Rectangle 5"/>
          <p:cNvSpPr>
            <a:spLocks noChangeArrowheads="1"/>
          </p:cNvSpPr>
          <p:nvPr/>
        </p:nvSpPr>
        <p:spPr bwMode="auto">
          <a:xfrm>
            <a:off x="539750" y="1916113"/>
            <a:ext cx="8424863" cy="3025775"/>
          </a:xfrm>
          <a:prstGeom prst="rect">
            <a:avLst/>
          </a:prstGeom>
          <a:noFill/>
          <a:ln w="9525">
            <a:noFill/>
            <a:miter lim="800000"/>
            <a:headEnd/>
            <a:tailEnd/>
          </a:ln>
        </p:spPr>
        <p:txBody>
          <a:bodyPr lIns="92075" tIns="46038" rIns="92075" bIns="46038"/>
          <a:lstStyle/>
          <a:p>
            <a:pPr>
              <a:lnSpc>
                <a:spcPct val="110000"/>
              </a:lnSpc>
              <a:spcAft>
                <a:spcPct val="40000"/>
              </a:spcAft>
              <a:buClr>
                <a:schemeClr val="accent1"/>
              </a:buClr>
              <a:buSzPct val="100000"/>
              <a:buFont typeface="Symbol" pitchFamily="18" charset="2"/>
              <a:buNone/>
            </a:pPr>
            <a:endParaRPr lang="en-US" altLang="zh-CN" sz="2400" b="1" dirty="0" smtClean="0">
              <a:solidFill>
                <a:srgbClr val="FFFF00"/>
              </a:solidFill>
              <a:latin typeface="黑体" pitchFamily="49" charset="-122"/>
              <a:ea typeface="黑体" pitchFamily="49" charset="-122"/>
              <a:sym typeface="Wingdings 2" pitchFamily="18" charset="2"/>
            </a:endParaRPr>
          </a:p>
          <a:p>
            <a:pPr>
              <a:lnSpc>
                <a:spcPct val="110000"/>
              </a:lnSpc>
              <a:spcAft>
                <a:spcPct val="40000"/>
              </a:spcAft>
              <a:buClr>
                <a:schemeClr val="accent1"/>
              </a:buClr>
              <a:buSzPct val="100000"/>
              <a:buFont typeface="Symbol" pitchFamily="18" charset="2"/>
              <a:buNone/>
            </a:pPr>
            <a:endParaRPr lang="en-US" altLang="zh-CN" sz="2400" b="1" dirty="0" smtClean="0">
              <a:solidFill>
                <a:srgbClr val="FFFF00"/>
              </a:solidFill>
              <a:latin typeface="黑体" pitchFamily="49" charset="-122"/>
              <a:ea typeface="黑体" pitchFamily="49" charset="-122"/>
              <a:sym typeface="Wingdings 2" pitchFamily="18" charset="2"/>
            </a:endParaRPr>
          </a:p>
          <a:p>
            <a:pPr>
              <a:lnSpc>
                <a:spcPct val="110000"/>
              </a:lnSpc>
              <a:spcAft>
                <a:spcPct val="40000"/>
              </a:spcAft>
              <a:buClr>
                <a:schemeClr val="accent1"/>
              </a:buClr>
              <a:buSzPct val="100000"/>
              <a:buFont typeface="Symbol" pitchFamily="18" charset="2"/>
              <a:buNone/>
            </a:pPr>
            <a:r>
              <a:rPr lang="zh-CN" altLang="en-US" sz="2400" b="1" dirty="0" smtClean="0">
                <a:solidFill>
                  <a:srgbClr val="FFFF00"/>
                </a:solidFill>
                <a:latin typeface="黑体" pitchFamily="49" charset="-122"/>
                <a:ea typeface="黑体" pitchFamily="49" charset="-122"/>
                <a:sym typeface="Wingdings 2" pitchFamily="18" charset="2"/>
              </a:rPr>
              <a:t></a:t>
            </a:r>
            <a:r>
              <a:rPr lang="zh-CN" altLang="en-US" sz="2000" b="1" dirty="0">
                <a:solidFill>
                  <a:schemeClr val="tx2"/>
                </a:solidFill>
                <a:latin typeface="黑体" pitchFamily="49" charset="-122"/>
                <a:ea typeface="黑体" pitchFamily="49" charset="-122"/>
              </a:rPr>
              <a:t>流感密切接触者、疑似病例、临床诊断病例；</a:t>
            </a:r>
          </a:p>
          <a:p>
            <a:pPr>
              <a:lnSpc>
                <a:spcPct val="110000"/>
              </a:lnSpc>
              <a:spcAft>
                <a:spcPct val="40000"/>
              </a:spcAft>
              <a:buClr>
                <a:schemeClr val="accent1"/>
              </a:buClr>
              <a:buSzPct val="100000"/>
              <a:buFont typeface="Symbol" pitchFamily="18" charset="2"/>
              <a:buNone/>
            </a:pPr>
            <a:r>
              <a:rPr lang="zh-CN" altLang="en-US" sz="2400" b="1" dirty="0">
                <a:solidFill>
                  <a:srgbClr val="FFFF00"/>
                </a:solidFill>
                <a:latin typeface="黑体" pitchFamily="49" charset="-122"/>
                <a:ea typeface="黑体" pitchFamily="49" charset="-122"/>
                <a:sym typeface="Wingdings 2" pitchFamily="18" charset="2"/>
              </a:rPr>
              <a:t></a:t>
            </a:r>
            <a:r>
              <a:rPr lang="zh-CN" altLang="en-US" sz="2000" b="1" dirty="0">
                <a:solidFill>
                  <a:schemeClr val="tx2"/>
                </a:solidFill>
                <a:latin typeface="黑体" pitchFamily="49" charset="-122"/>
                <a:ea typeface="黑体" pitchFamily="49" charset="-122"/>
              </a:rPr>
              <a:t>在本地没有病例的情况下，要结合患者流行病学史即有疫区活动史、疑似及确诊病例密切接触史等，如出现了本地社区感染病例时对可疑的流感样病例也可进行采样；</a:t>
            </a:r>
          </a:p>
          <a:p>
            <a:pPr>
              <a:lnSpc>
                <a:spcPct val="110000"/>
              </a:lnSpc>
              <a:spcBef>
                <a:spcPct val="20000"/>
              </a:spcBef>
              <a:buClr>
                <a:schemeClr val="accent1"/>
              </a:buClr>
              <a:buSzPct val="100000"/>
              <a:buFont typeface="Symbol" pitchFamily="18" charset="2"/>
              <a:buNone/>
            </a:pPr>
            <a:r>
              <a:rPr lang="zh-CN" altLang="en-US" sz="2400" b="1" dirty="0">
                <a:solidFill>
                  <a:srgbClr val="FFFF00"/>
                </a:solidFill>
                <a:latin typeface="黑体" pitchFamily="49" charset="-122"/>
                <a:ea typeface="黑体" pitchFamily="49" charset="-122"/>
                <a:sym typeface="Wingdings 2" pitchFamily="18" charset="2"/>
              </a:rPr>
              <a:t></a:t>
            </a:r>
            <a:r>
              <a:rPr lang="zh-CN" altLang="en-US" sz="2000" b="1" dirty="0">
                <a:solidFill>
                  <a:schemeClr val="tx2"/>
                </a:solidFill>
                <a:latin typeface="黑体" pitchFamily="49" charset="-122"/>
                <a:ea typeface="黑体" pitchFamily="49" charset="-122"/>
              </a:rPr>
              <a:t>疾控部门认为需要排查的病例。</a:t>
            </a:r>
          </a:p>
        </p:txBody>
      </p:sp>
      <p:sp>
        <p:nvSpPr>
          <p:cNvPr id="6" name="Text Box 2"/>
          <p:cNvSpPr txBox="1">
            <a:spLocks noChangeArrowheads="1"/>
          </p:cNvSpPr>
          <p:nvPr/>
        </p:nvSpPr>
        <p:spPr bwMode="auto">
          <a:xfrm>
            <a:off x="785786" y="642918"/>
            <a:ext cx="5857916" cy="646331"/>
          </a:xfrm>
          <a:prstGeom prst="rect">
            <a:avLst/>
          </a:prstGeom>
          <a:gradFill rotWithShape="1">
            <a:gsLst>
              <a:gs pos="0">
                <a:srgbClr val="610079"/>
              </a:gs>
              <a:gs pos="50000">
                <a:srgbClr val="CC00FF"/>
              </a:gs>
              <a:gs pos="100000">
                <a:srgbClr val="610079"/>
              </a:gs>
            </a:gsLst>
            <a:lin ang="18900000" scaled="1"/>
          </a:gradFill>
          <a:ln w="9525" algn="ctr">
            <a:solidFill>
              <a:srgbClr val="FFCC00"/>
            </a:solidFill>
            <a:miter lim="800000"/>
            <a:headEnd/>
            <a:tailEnd/>
          </a:ln>
        </p:spPr>
        <p:txBody>
          <a:bodyPr wrap="square">
            <a:spAutoFit/>
          </a:bodyPr>
          <a:lstStyle/>
          <a:p>
            <a:r>
              <a:rPr kumimoji="1" lang="zh-CN" altLang="en-US" sz="3600" dirty="0" smtClean="0">
                <a:solidFill>
                  <a:schemeClr val="bg1"/>
                </a:solidFill>
                <a:latin typeface="+mj-ea"/>
                <a:ea typeface="+mj-ea"/>
              </a:rPr>
              <a:t>流感</a:t>
            </a:r>
            <a:endParaRPr kumimoji="1" lang="zh-CN" altLang="en-US" sz="3600" dirty="0">
              <a:solidFill>
                <a:schemeClr val="bg1"/>
              </a:solidFill>
              <a:latin typeface="+mj-ea"/>
              <a:ea typeface="+mj-ea"/>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2"/>
          <p:cNvSpPr txBox="1">
            <a:spLocks noChangeArrowheads="1"/>
          </p:cNvSpPr>
          <p:nvPr/>
        </p:nvSpPr>
        <p:spPr bwMode="auto">
          <a:xfrm>
            <a:off x="827088" y="981075"/>
            <a:ext cx="3024187" cy="528638"/>
          </a:xfrm>
          <a:prstGeom prst="rect">
            <a:avLst/>
          </a:prstGeom>
          <a:gradFill rotWithShape="1">
            <a:gsLst>
              <a:gs pos="0">
                <a:srgbClr val="610079"/>
              </a:gs>
              <a:gs pos="50000">
                <a:srgbClr val="CC00FF"/>
              </a:gs>
              <a:gs pos="100000">
                <a:srgbClr val="610079"/>
              </a:gs>
            </a:gsLst>
            <a:lin ang="18900000" scaled="1"/>
          </a:gradFill>
          <a:ln w="9525" algn="ctr">
            <a:solidFill>
              <a:srgbClr val="FFCC00"/>
            </a:solidFill>
            <a:miter lim="800000"/>
            <a:headEnd/>
            <a:tailEnd/>
          </a:ln>
        </p:spPr>
        <p:txBody>
          <a:bodyPr>
            <a:spAutoFit/>
          </a:bodyPr>
          <a:lstStyle/>
          <a:p>
            <a:r>
              <a:rPr kumimoji="1" lang="zh-CN" altLang="en-US" sz="2800" dirty="0">
                <a:latin typeface="黑体" pitchFamily="49" charset="-122"/>
                <a:ea typeface="黑体" pitchFamily="49" charset="-122"/>
              </a:rPr>
              <a:t>现场采样和要求</a:t>
            </a:r>
          </a:p>
        </p:txBody>
      </p:sp>
      <p:sp>
        <p:nvSpPr>
          <p:cNvPr id="36866" name="WordArt 3"/>
          <p:cNvSpPr>
            <a:spLocks noChangeArrowheads="1" noChangeShapeType="1" noTextEdit="1"/>
          </p:cNvSpPr>
          <p:nvPr/>
        </p:nvSpPr>
        <p:spPr bwMode="auto">
          <a:xfrm>
            <a:off x="4859338" y="1081088"/>
            <a:ext cx="2305050" cy="384175"/>
          </a:xfrm>
          <a:prstGeom prst="rect">
            <a:avLst/>
          </a:prstGeom>
        </p:spPr>
        <p:txBody>
          <a:bodyPr wrap="none" fromWordArt="1">
            <a:prstTxWarp prst="textPlain">
              <a:avLst>
                <a:gd name="adj" fmla="val 50000"/>
              </a:avLst>
            </a:prstTxWarp>
          </a:bodyPr>
          <a:lstStyle/>
          <a:p>
            <a:pPr algn="ctr"/>
            <a:r>
              <a:rPr lang="zh-CN" altLang="en-US" sz="3600" kern="10">
                <a:ln w="12700">
                  <a:solidFill>
                    <a:srgbClr val="FFFF00"/>
                  </a:solidFill>
                  <a:round/>
                  <a:headEnd/>
                  <a:tailEnd/>
                </a:ln>
                <a:solidFill>
                  <a:srgbClr val="FFFF00"/>
                </a:solidFill>
                <a:effectLst>
                  <a:outerShdw dist="35921" dir="2700000" sy="50000" rotWithShape="0">
                    <a:srgbClr val="875B0D">
                      <a:alpha val="70000"/>
                    </a:srgbClr>
                  </a:outerShdw>
                </a:effectLst>
                <a:latin typeface="宋体"/>
                <a:ea typeface="宋体"/>
              </a:rPr>
              <a:t>标本采集人员</a:t>
            </a:r>
          </a:p>
        </p:txBody>
      </p:sp>
      <p:sp>
        <p:nvSpPr>
          <p:cNvPr id="36867" name="Rectangle 4"/>
          <p:cNvSpPr>
            <a:spLocks noChangeArrowheads="1"/>
          </p:cNvSpPr>
          <p:nvPr/>
        </p:nvSpPr>
        <p:spPr bwMode="auto">
          <a:xfrm>
            <a:off x="3995738" y="620713"/>
            <a:ext cx="760412" cy="1152525"/>
          </a:xfrm>
          <a:prstGeom prst="rect">
            <a:avLst/>
          </a:prstGeom>
          <a:noFill/>
          <a:ln w="9525" algn="ctr">
            <a:noFill/>
            <a:miter lim="800000"/>
            <a:headEnd/>
            <a:tailEnd/>
          </a:ln>
        </p:spPr>
        <p:txBody>
          <a:bodyPr wrap="none">
            <a:spAutoFit/>
          </a:bodyPr>
          <a:lstStyle/>
          <a:p>
            <a:pPr>
              <a:lnSpc>
                <a:spcPct val="145000"/>
              </a:lnSpc>
              <a:spcBef>
                <a:spcPct val="20000"/>
              </a:spcBef>
              <a:buClr>
                <a:schemeClr val="accent2"/>
              </a:buClr>
              <a:buSzPct val="80000"/>
              <a:buFont typeface="Wingdings" pitchFamily="2" charset="2"/>
              <a:buNone/>
            </a:pPr>
            <a:r>
              <a:rPr kumimoji="1" lang="zh-CN" altLang="en-US" sz="4800">
                <a:latin typeface="黑体" pitchFamily="49" charset="-122"/>
                <a:ea typeface="黑体" pitchFamily="49" charset="-122"/>
                <a:sym typeface="Wingdings 2" pitchFamily="18" charset="2"/>
              </a:rPr>
              <a:t></a:t>
            </a:r>
          </a:p>
        </p:txBody>
      </p:sp>
      <p:sp>
        <p:nvSpPr>
          <p:cNvPr id="36868" name="Rectangle 5"/>
          <p:cNvSpPr>
            <a:spLocks noChangeArrowheads="1"/>
          </p:cNvSpPr>
          <p:nvPr/>
        </p:nvSpPr>
        <p:spPr bwMode="auto">
          <a:xfrm>
            <a:off x="539750" y="2205038"/>
            <a:ext cx="7777163" cy="3025775"/>
          </a:xfrm>
          <a:prstGeom prst="rect">
            <a:avLst/>
          </a:prstGeom>
          <a:noFill/>
          <a:ln w="9525">
            <a:noFill/>
            <a:miter lim="800000"/>
            <a:headEnd/>
            <a:tailEnd/>
          </a:ln>
        </p:spPr>
        <p:txBody>
          <a:bodyPr lIns="92075" tIns="46038" rIns="92075" bIns="46038"/>
          <a:lstStyle/>
          <a:p>
            <a:pPr algn="just">
              <a:lnSpc>
                <a:spcPct val="110000"/>
              </a:lnSpc>
              <a:spcAft>
                <a:spcPct val="40000"/>
              </a:spcAft>
              <a:buClr>
                <a:schemeClr val="accent1"/>
              </a:buClr>
              <a:buSzPts val="1000"/>
              <a:buFont typeface="Symbol" pitchFamily="18" charset="2"/>
              <a:buNone/>
            </a:pPr>
            <a:r>
              <a:rPr lang="zh-CN" altLang="en-US" sz="2000" b="1" dirty="0">
                <a:solidFill>
                  <a:srgbClr val="FFFF00"/>
                </a:solidFill>
                <a:latin typeface="黑体" pitchFamily="49" charset="-122"/>
                <a:ea typeface="黑体" pitchFamily="49" charset="-122"/>
                <a:sym typeface="Wingdings 2" pitchFamily="18" charset="2"/>
              </a:rPr>
              <a:t></a:t>
            </a:r>
            <a:r>
              <a:rPr lang="zh-CN" altLang="en-US" sz="2000" b="1" dirty="0">
                <a:solidFill>
                  <a:schemeClr val="tx2"/>
                </a:solidFill>
                <a:latin typeface="黑体" pitchFamily="49" charset="-122"/>
                <a:ea typeface="黑体" pitchFamily="49" charset="-122"/>
              </a:rPr>
              <a:t>医疗机构的医生、护士或当地疾病预防控制中心流行病学专业人员负责标本采集。</a:t>
            </a:r>
          </a:p>
          <a:p>
            <a:pPr algn="just">
              <a:lnSpc>
                <a:spcPct val="110000"/>
              </a:lnSpc>
              <a:spcBef>
                <a:spcPct val="20000"/>
              </a:spcBef>
              <a:buClr>
                <a:schemeClr val="accent1"/>
              </a:buClr>
              <a:buSzPts val="1000"/>
              <a:buFont typeface="Symbol" pitchFamily="18" charset="2"/>
              <a:buNone/>
            </a:pPr>
            <a:r>
              <a:rPr lang="zh-CN" altLang="en-US" sz="2000" b="1" dirty="0">
                <a:solidFill>
                  <a:srgbClr val="FFFF00"/>
                </a:solidFill>
                <a:latin typeface="黑体" pitchFamily="49" charset="-122"/>
                <a:ea typeface="黑体" pitchFamily="49" charset="-122"/>
                <a:sym typeface="Wingdings 2" pitchFamily="18" charset="2"/>
              </a:rPr>
              <a:t></a:t>
            </a:r>
            <a:r>
              <a:rPr lang="zh-CN" altLang="en-US" sz="2000" dirty="0">
                <a:solidFill>
                  <a:schemeClr val="tx2"/>
                </a:solidFill>
                <a:latin typeface="宋体" charset="-122"/>
                <a:ea typeface="华文楷体"/>
                <a:cs typeface="华文楷体"/>
              </a:rPr>
              <a:t>各收治医院、社区服务中心负责本院样品采集，并尽快送市区疾病预防控制中心。</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2"/>
          <p:cNvSpPr txBox="1">
            <a:spLocks noChangeArrowheads="1"/>
          </p:cNvSpPr>
          <p:nvPr/>
        </p:nvSpPr>
        <p:spPr bwMode="auto">
          <a:xfrm>
            <a:off x="827088" y="981075"/>
            <a:ext cx="3024187" cy="528638"/>
          </a:xfrm>
          <a:prstGeom prst="rect">
            <a:avLst/>
          </a:prstGeom>
          <a:gradFill rotWithShape="1">
            <a:gsLst>
              <a:gs pos="0">
                <a:srgbClr val="610079"/>
              </a:gs>
              <a:gs pos="50000">
                <a:srgbClr val="CC00FF"/>
              </a:gs>
              <a:gs pos="100000">
                <a:srgbClr val="610079"/>
              </a:gs>
            </a:gsLst>
            <a:lin ang="18900000" scaled="1"/>
          </a:gradFill>
          <a:ln w="9525" algn="ctr">
            <a:solidFill>
              <a:srgbClr val="FFCC00"/>
            </a:solidFill>
            <a:miter lim="800000"/>
            <a:headEnd/>
            <a:tailEnd/>
          </a:ln>
        </p:spPr>
        <p:txBody>
          <a:bodyPr>
            <a:spAutoFit/>
          </a:bodyPr>
          <a:lstStyle/>
          <a:p>
            <a:r>
              <a:rPr kumimoji="1" lang="zh-CN" altLang="en-US" sz="2800">
                <a:latin typeface="黑体" pitchFamily="49" charset="-122"/>
                <a:ea typeface="黑体" pitchFamily="49" charset="-122"/>
              </a:rPr>
              <a:t>现场采样和要求</a:t>
            </a:r>
          </a:p>
        </p:txBody>
      </p:sp>
      <p:sp>
        <p:nvSpPr>
          <p:cNvPr id="37890" name="WordArt 3"/>
          <p:cNvSpPr>
            <a:spLocks noChangeArrowheads="1" noChangeShapeType="1" noTextEdit="1"/>
          </p:cNvSpPr>
          <p:nvPr/>
        </p:nvSpPr>
        <p:spPr bwMode="auto">
          <a:xfrm>
            <a:off x="4859338" y="1081088"/>
            <a:ext cx="2305050" cy="384175"/>
          </a:xfrm>
          <a:prstGeom prst="rect">
            <a:avLst/>
          </a:prstGeom>
        </p:spPr>
        <p:txBody>
          <a:bodyPr wrap="none" fromWordArt="1">
            <a:prstTxWarp prst="textPlain">
              <a:avLst>
                <a:gd name="adj" fmla="val 50000"/>
              </a:avLst>
            </a:prstTxWarp>
          </a:bodyPr>
          <a:lstStyle/>
          <a:p>
            <a:pPr algn="ctr"/>
            <a:r>
              <a:rPr lang="zh-CN" altLang="en-US" sz="3600" kern="10">
                <a:ln w="12700">
                  <a:solidFill>
                    <a:srgbClr val="FFFF00"/>
                  </a:solidFill>
                  <a:round/>
                  <a:headEnd/>
                  <a:tailEnd/>
                </a:ln>
                <a:solidFill>
                  <a:srgbClr val="FFFF00"/>
                </a:solidFill>
                <a:effectLst>
                  <a:outerShdw dist="35921" dir="2700000" sy="50000" rotWithShape="0">
                    <a:srgbClr val="875B0D">
                      <a:alpha val="70000"/>
                    </a:srgbClr>
                  </a:outerShdw>
                </a:effectLst>
                <a:latin typeface="宋体"/>
                <a:ea typeface="宋体"/>
              </a:rPr>
              <a:t>采样材料</a:t>
            </a:r>
          </a:p>
        </p:txBody>
      </p:sp>
      <p:sp>
        <p:nvSpPr>
          <p:cNvPr id="37891" name="Rectangle 4"/>
          <p:cNvSpPr>
            <a:spLocks noChangeArrowheads="1"/>
          </p:cNvSpPr>
          <p:nvPr/>
        </p:nvSpPr>
        <p:spPr bwMode="auto">
          <a:xfrm>
            <a:off x="3995738" y="620713"/>
            <a:ext cx="760412" cy="1152525"/>
          </a:xfrm>
          <a:prstGeom prst="rect">
            <a:avLst/>
          </a:prstGeom>
          <a:noFill/>
          <a:ln w="9525" algn="ctr">
            <a:noFill/>
            <a:miter lim="800000"/>
            <a:headEnd/>
            <a:tailEnd/>
          </a:ln>
        </p:spPr>
        <p:txBody>
          <a:bodyPr wrap="none">
            <a:spAutoFit/>
          </a:bodyPr>
          <a:lstStyle/>
          <a:p>
            <a:pPr>
              <a:lnSpc>
                <a:spcPct val="145000"/>
              </a:lnSpc>
              <a:spcBef>
                <a:spcPct val="20000"/>
              </a:spcBef>
              <a:buClr>
                <a:schemeClr val="accent2"/>
              </a:buClr>
              <a:buSzPct val="80000"/>
              <a:buFont typeface="Wingdings" pitchFamily="2" charset="2"/>
              <a:buNone/>
            </a:pPr>
            <a:r>
              <a:rPr kumimoji="1" lang="zh-CN" altLang="en-US" sz="4800">
                <a:latin typeface="黑体" pitchFamily="49" charset="-122"/>
                <a:ea typeface="黑体" pitchFamily="49" charset="-122"/>
                <a:sym typeface="Wingdings 2" pitchFamily="18" charset="2"/>
              </a:rPr>
              <a:t></a:t>
            </a:r>
          </a:p>
        </p:txBody>
      </p:sp>
      <p:sp>
        <p:nvSpPr>
          <p:cNvPr id="93189" name="Text Box 5"/>
          <p:cNvSpPr txBox="1">
            <a:spLocks noChangeArrowheads="1"/>
          </p:cNvSpPr>
          <p:nvPr/>
        </p:nvSpPr>
        <p:spPr bwMode="auto">
          <a:xfrm>
            <a:off x="-180975" y="2060575"/>
            <a:ext cx="6156325" cy="3760788"/>
          </a:xfrm>
          <a:prstGeom prst="rect">
            <a:avLst/>
          </a:prstGeom>
          <a:noFill/>
          <a:ln w="9525" algn="ctr">
            <a:noFill/>
            <a:miter lim="800000"/>
            <a:headEnd/>
            <a:tailEnd/>
          </a:ln>
          <a:effectLst/>
        </p:spPr>
        <p:txBody>
          <a:bodyPr>
            <a:spAutoFit/>
          </a:bodyPr>
          <a:lstStyle/>
          <a:p>
            <a:pPr marL="1077913" lvl="1">
              <a:tabLst>
                <a:tab pos="1609725" algn="l"/>
              </a:tabLst>
              <a:defRPr/>
            </a:pPr>
            <a:r>
              <a:rPr kumimoji="1" lang="zh-CN" altLang="en-US" sz="3200" b="1" dirty="0">
                <a:solidFill>
                  <a:schemeClr val="accent3">
                    <a:lumMod val="75000"/>
                  </a:schemeClr>
                </a:solidFill>
                <a:latin typeface="黑体" pitchFamily="2" charset="-122"/>
                <a:ea typeface="黑体" pitchFamily="2" charset="-122"/>
                <a:sym typeface="Wingdings 2" pitchFamily="18" charset="2"/>
              </a:rPr>
              <a:t></a:t>
            </a:r>
            <a:r>
              <a:rPr kumimoji="1" lang="zh-CN" altLang="en-US" sz="2400" b="1" dirty="0">
                <a:solidFill>
                  <a:schemeClr val="accent3">
                    <a:lumMod val="75000"/>
                  </a:schemeClr>
                </a:solidFill>
                <a:latin typeface="黑体" pitchFamily="2" charset="-122"/>
                <a:ea typeface="黑体" pitchFamily="2" charset="-122"/>
              </a:rPr>
              <a:t>收集呼吸道标本和环境标本器材</a:t>
            </a:r>
          </a:p>
          <a:p>
            <a:pPr marL="1077913" lvl="1">
              <a:lnSpc>
                <a:spcPct val="160000"/>
              </a:lnSpc>
              <a:tabLst>
                <a:tab pos="1609725" algn="l"/>
              </a:tabLst>
              <a:defRPr/>
            </a:pPr>
            <a:r>
              <a:rPr kumimoji="1" lang="zh-CN" altLang="en-US" sz="2400" b="1" dirty="0">
                <a:latin typeface="黑体" pitchFamily="2" charset="-122"/>
                <a:ea typeface="黑体" pitchFamily="2" charset="-122"/>
              </a:rPr>
              <a:t> </a:t>
            </a:r>
            <a:r>
              <a:rPr kumimoji="1" lang="zh-CN" altLang="en-US" sz="2400" b="1" dirty="0">
                <a:solidFill>
                  <a:srgbClr val="FFFF00"/>
                </a:solidFill>
                <a:latin typeface="黑体" pitchFamily="2" charset="-122"/>
                <a:ea typeface="黑体" pitchFamily="2" charset="-122"/>
                <a:sym typeface="Wingdings 2" pitchFamily="18" charset="2"/>
              </a:rPr>
              <a:t></a:t>
            </a:r>
            <a:r>
              <a:rPr kumimoji="1" lang="zh-CN" altLang="en-US" sz="2400" b="1" dirty="0">
                <a:latin typeface="黑体" pitchFamily="2" charset="-122"/>
                <a:ea typeface="黑体" pitchFamily="2" charset="-122"/>
              </a:rPr>
              <a:t>无菌拭子</a:t>
            </a:r>
          </a:p>
          <a:p>
            <a:pPr marL="1077913" lvl="1">
              <a:tabLst>
                <a:tab pos="1609725" algn="l"/>
              </a:tabLst>
              <a:defRPr/>
            </a:pPr>
            <a:r>
              <a:rPr kumimoji="1" lang="zh-CN" altLang="en-US" sz="2400" b="1" dirty="0">
                <a:latin typeface="黑体" pitchFamily="2" charset="-122"/>
                <a:ea typeface="黑体" pitchFamily="2" charset="-122"/>
              </a:rPr>
              <a:t> </a:t>
            </a:r>
            <a:r>
              <a:rPr kumimoji="1" lang="zh-CN" altLang="en-US" sz="2400" b="1" dirty="0">
                <a:solidFill>
                  <a:srgbClr val="FFFF00"/>
                </a:solidFill>
                <a:latin typeface="黑体" pitchFamily="2" charset="-122"/>
                <a:ea typeface="黑体" pitchFamily="2" charset="-122"/>
                <a:sym typeface="Wingdings 2" pitchFamily="18" charset="2"/>
              </a:rPr>
              <a:t></a:t>
            </a:r>
            <a:r>
              <a:rPr kumimoji="1" lang="zh-CN" altLang="en-US" sz="2400" b="1" dirty="0">
                <a:latin typeface="黑体" pitchFamily="2" charset="-122"/>
                <a:ea typeface="黑体" pitchFamily="2" charset="-122"/>
              </a:rPr>
              <a:t>含采样液的螺口塑料管</a:t>
            </a:r>
          </a:p>
          <a:p>
            <a:pPr marL="1077913" lvl="1">
              <a:tabLst>
                <a:tab pos="1609725" algn="l"/>
              </a:tabLst>
              <a:defRPr/>
            </a:pPr>
            <a:r>
              <a:rPr kumimoji="1" lang="zh-CN" altLang="en-US" sz="2400" b="1" dirty="0">
                <a:latin typeface="黑体" pitchFamily="2" charset="-122"/>
                <a:ea typeface="黑体" pitchFamily="2" charset="-122"/>
              </a:rPr>
              <a:t> </a:t>
            </a:r>
            <a:r>
              <a:rPr kumimoji="1" lang="zh-CN" altLang="en-US" sz="2400" b="1" dirty="0">
                <a:solidFill>
                  <a:srgbClr val="FFFF00"/>
                </a:solidFill>
                <a:latin typeface="黑体" pitchFamily="2" charset="-122"/>
                <a:ea typeface="黑体" pitchFamily="2" charset="-122"/>
                <a:sym typeface="Wingdings 2" pitchFamily="18" charset="2"/>
              </a:rPr>
              <a:t></a:t>
            </a:r>
            <a:r>
              <a:rPr kumimoji="1" lang="zh-CN" altLang="en-US" sz="2400" b="1" dirty="0">
                <a:latin typeface="黑体" pitchFamily="2" charset="-122"/>
                <a:ea typeface="黑体" pitchFamily="2" charset="-122"/>
              </a:rPr>
              <a:t>无菌阔口容器</a:t>
            </a:r>
          </a:p>
          <a:p>
            <a:pPr marL="1077913" lvl="1">
              <a:tabLst>
                <a:tab pos="1609725" algn="l"/>
              </a:tabLst>
              <a:defRPr/>
            </a:pPr>
            <a:r>
              <a:rPr kumimoji="1" lang="zh-CN" altLang="en-US" sz="2400" b="1" dirty="0">
                <a:latin typeface="黑体" pitchFamily="2" charset="-122"/>
                <a:ea typeface="黑体" pitchFamily="2" charset="-122"/>
              </a:rPr>
              <a:t> </a:t>
            </a:r>
            <a:r>
              <a:rPr kumimoji="1" lang="zh-CN" altLang="en-US" sz="2400" b="1" dirty="0">
                <a:solidFill>
                  <a:srgbClr val="FFFF00"/>
                </a:solidFill>
                <a:latin typeface="黑体" pitchFamily="2" charset="-122"/>
                <a:ea typeface="黑体" pitchFamily="2" charset="-122"/>
                <a:sym typeface="Wingdings 2" pitchFamily="18" charset="2"/>
              </a:rPr>
              <a:t></a:t>
            </a:r>
            <a:r>
              <a:rPr kumimoji="1" lang="zh-CN" altLang="en-US" sz="2400" b="1" dirty="0">
                <a:latin typeface="黑体" pitchFamily="2" charset="-122"/>
                <a:ea typeface="黑体" pitchFamily="2" charset="-122"/>
              </a:rPr>
              <a:t>油性笔</a:t>
            </a:r>
          </a:p>
          <a:p>
            <a:pPr marL="1077913" lvl="1">
              <a:tabLst>
                <a:tab pos="1609725" algn="l"/>
              </a:tabLst>
              <a:defRPr/>
            </a:pPr>
            <a:r>
              <a:rPr kumimoji="1" lang="zh-CN" altLang="en-US" sz="2400" b="1" dirty="0">
                <a:latin typeface="黑体" pitchFamily="2" charset="-122"/>
                <a:ea typeface="黑体" pitchFamily="2" charset="-122"/>
              </a:rPr>
              <a:t> </a:t>
            </a:r>
            <a:r>
              <a:rPr kumimoji="1" lang="zh-CN" altLang="en-US" sz="2400" b="1" dirty="0">
                <a:solidFill>
                  <a:srgbClr val="FFFF00"/>
                </a:solidFill>
                <a:latin typeface="黑体" pitchFamily="2" charset="-122"/>
                <a:ea typeface="黑体" pitchFamily="2" charset="-122"/>
                <a:sym typeface="Wingdings 2" pitchFamily="18" charset="2"/>
              </a:rPr>
              <a:t></a:t>
            </a:r>
            <a:r>
              <a:rPr kumimoji="1" lang="zh-CN" altLang="en-US" sz="2400" b="1" dirty="0">
                <a:latin typeface="黑体" pitchFamily="2" charset="-122"/>
                <a:ea typeface="黑体" pitchFamily="2" charset="-122"/>
              </a:rPr>
              <a:t>采样登记表</a:t>
            </a:r>
          </a:p>
          <a:p>
            <a:pPr marL="1077913" lvl="1">
              <a:tabLst>
                <a:tab pos="1609725" algn="l"/>
              </a:tabLst>
              <a:defRPr/>
            </a:pPr>
            <a:r>
              <a:rPr kumimoji="1" lang="zh-CN" altLang="en-US" sz="2400" b="1" dirty="0">
                <a:latin typeface="黑体" pitchFamily="2" charset="-122"/>
                <a:ea typeface="黑体" pitchFamily="2" charset="-122"/>
              </a:rPr>
              <a:t> </a:t>
            </a:r>
            <a:r>
              <a:rPr kumimoji="1" lang="zh-CN" altLang="en-US" sz="2400" b="1" dirty="0">
                <a:solidFill>
                  <a:srgbClr val="FFFF00"/>
                </a:solidFill>
                <a:latin typeface="黑体" pitchFamily="2" charset="-122"/>
                <a:ea typeface="黑体" pitchFamily="2" charset="-122"/>
                <a:sym typeface="Wingdings 2" pitchFamily="18" charset="2"/>
              </a:rPr>
              <a:t></a:t>
            </a:r>
            <a:r>
              <a:rPr kumimoji="1" lang="zh-CN" altLang="en-US" sz="2400" b="1" dirty="0">
                <a:latin typeface="黑体" pitchFamily="2" charset="-122"/>
                <a:ea typeface="黑体" pitchFamily="2" charset="-122"/>
              </a:rPr>
              <a:t>签字笔</a:t>
            </a:r>
          </a:p>
          <a:p>
            <a:pPr marL="1077913" lvl="1">
              <a:tabLst>
                <a:tab pos="1609725" algn="l"/>
              </a:tabLst>
              <a:defRPr/>
            </a:pPr>
            <a:r>
              <a:rPr kumimoji="1" lang="zh-CN" altLang="en-US" sz="2400" b="1" dirty="0">
                <a:latin typeface="黑体" pitchFamily="2" charset="-122"/>
                <a:ea typeface="黑体" pitchFamily="2" charset="-122"/>
              </a:rPr>
              <a:t> </a:t>
            </a:r>
            <a:r>
              <a:rPr kumimoji="1" lang="zh-CN" altLang="en-US" sz="2400" b="1" dirty="0">
                <a:solidFill>
                  <a:srgbClr val="FFFF00"/>
                </a:solidFill>
                <a:latin typeface="黑体" pitchFamily="2" charset="-122"/>
                <a:ea typeface="黑体" pitchFamily="2" charset="-122"/>
                <a:sym typeface="Wingdings 2" pitchFamily="18" charset="2"/>
              </a:rPr>
              <a:t></a:t>
            </a:r>
            <a:r>
              <a:rPr kumimoji="1" lang="zh-CN" altLang="en-US" sz="2400" b="1" dirty="0">
                <a:latin typeface="黑体" pitchFamily="2" charset="-122"/>
                <a:ea typeface="黑体" pitchFamily="2" charset="-122"/>
              </a:rPr>
              <a:t>生理盐水</a:t>
            </a:r>
          </a:p>
          <a:p>
            <a:pPr marL="1077913" lvl="1">
              <a:tabLst>
                <a:tab pos="1609725" algn="l"/>
              </a:tabLst>
              <a:defRPr/>
            </a:pPr>
            <a:r>
              <a:rPr kumimoji="1" lang="zh-CN" altLang="en-US" sz="2400" b="1" dirty="0">
                <a:latin typeface="黑体" pitchFamily="2" charset="-122"/>
                <a:ea typeface="黑体" pitchFamily="2" charset="-122"/>
              </a:rPr>
              <a:t> </a:t>
            </a:r>
            <a:r>
              <a:rPr kumimoji="1" lang="zh-CN" altLang="en-US" sz="2400" b="1" dirty="0">
                <a:solidFill>
                  <a:srgbClr val="FFFF00"/>
                </a:solidFill>
                <a:latin typeface="黑体" pitchFamily="2" charset="-122"/>
                <a:ea typeface="黑体" pitchFamily="2" charset="-122"/>
                <a:sym typeface="Wingdings 2" pitchFamily="18" charset="2"/>
              </a:rPr>
              <a:t></a:t>
            </a:r>
            <a:r>
              <a:rPr kumimoji="1" lang="zh-CN" altLang="en-US" sz="2400" b="1" dirty="0">
                <a:latin typeface="黑体" pitchFamily="2" charset="-122"/>
                <a:ea typeface="黑体" pitchFamily="2" charset="-122"/>
              </a:rPr>
              <a:t>可封口塑料袋</a:t>
            </a:r>
          </a:p>
        </p:txBody>
      </p:sp>
      <p:pic>
        <p:nvPicPr>
          <p:cNvPr id="37893" name="Picture 6" descr="2006817112149436"/>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164388" y="1125538"/>
            <a:ext cx="1655762" cy="1655762"/>
          </a:xfrm>
          <a:prstGeom prst="rect">
            <a:avLst/>
          </a:prstGeom>
          <a:noFill/>
          <a:ln w="9525">
            <a:noFill/>
            <a:miter lim="800000"/>
            <a:headEnd/>
            <a:tailEnd/>
          </a:ln>
        </p:spPr>
      </p:pic>
      <p:pic>
        <p:nvPicPr>
          <p:cNvPr id="37894" name="Picture 7" descr="DSC03420-1"/>
          <p:cNvPicPr>
            <a:picLocks noChangeAspect="1" noChangeArrowheads="1"/>
          </p:cNvPicPr>
          <p:nvPr/>
        </p:nvPicPr>
        <p:blipFill>
          <a:blip r:embed="rId3"/>
          <a:srcRect/>
          <a:stretch>
            <a:fillRect/>
          </a:stretch>
        </p:blipFill>
        <p:spPr bwMode="auto">
          <a:xfrm>
            <a:off x="5219700" y="3141663"/>
            <a:ext cx="3455988" cy="2462212"/>
          </a:xfrm>
          <a:prstGeom prst="rect">
            <a:avLst/>
          </a:prstGeom>
          <a:noFill/>
          <a:ln w="9525">
            <a:solidFill>
              <a:srgbClr val="FFFF00"/>
            </a:solidFill>
            <a:miter lim="800000"/>
            <a:headEnd/>
            <a:tailEnd/>
          </a:ln>
        </p:spPr>
      </p:pic>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title"/>
          </p:nvPr>
        </p:nvSpPr>
        <p:spPr>
          <a:xfrm>
            <a:off x="609600" y="704850"/>
            <a:ext cx="1600200" cy="701675"/>
          </a:xfrm>
        </p:spPr>
        <p:txBody>
          <a:bodyPr/>
          <a:lstStyle/>
          <a:p>
            <a:pPr eaLnBrk="1" hangingPunct="1"/>
            <a:r>
              <a:rPr lang="zh-CN" altLang="en-US" sz="2000" smtClean="0"/>
              <a:t>咽拭子标本</a:t>
            </a:r>
          </a:p>
        </p:txBody>
      </p:sp>
      <p:pic>
        <p:nvPicPr>
          <p:cNvPr id="38914" name="Picture 3" descr="2006214172221503"/>
          <p:cNvPicPr>
            <a:picLocks noChangeAspect="1" noChangeArrowheads="1"/>
          </p:cNvPicPr>
          <p:nvPr/>
        </p:nvPicPr>
        <p:blipFill>
          <a:blip r:embed="rId2"/>
          <a:srcRect/>
          <a:stretch>
            <a:fillRect/>
          </a:stretch>
        </p:blipFill>
        <p:spPr bwMode="auto">
          <a:xfrm>
            <a:off x="900113" y="4437063"/>
            <a:ext cx="1828800" cy="1106487"/>
          </a:xfrm>
          <a:prstGeom prst="rect">
            <a:avLst/>
          </a:prstGeom>
          <a:noFill/>
          <a:ln w="9525">
            <a:noFill/>
            <a:miter lim="800000"/>
            <a:headEnd/>
            <a:tailEnd/>
          </a:ln>
        </p:spPr>
      </p:pic>
      <p:pic>
        <p:nvPicPr>
          <p:cNvPr id="38915" name="Picture 4" descr="表格"/>
          <p:cNvPicPr>
            <a:picLocks noChangeAspect="1" noChangeArrowheads="1"/>
          </p:cNvPicPr>
          <p:nvPr/>
        </p:nvPicPr>
        <p:blipFill>
          <a:blip r:embed="rId3"/>
          <a:srcRect/>
          <a:stretch>
            <a:fillRect/>
          </a:stretch>
        </p:blipFill>
        <p:spPr bwMode="auto">
          <a:xfrm>
            <a:off x="6553200" y="1676400"/>
            <a:ext cx="1619250" cy="1446213"/>
          </a:xfrm>
          <a:prstGeom prst="rect">
            <a:avLst/>
          </a:prstGeom>
          <a:noFill/>
          <a:ln w="9525">
            <a:noFill/>
            <a:miter lim="800000"/>
            <a:headEnd/>
            <a:tailEnd/>
          </a:ln>
        </p:spPr>
      </p:pic>
      <p:pic>
        <p:nvPicPr>
          <p:cNvPr id="38916" name="Picture 5" descr="2006817112149436"/>
          <p:cNvPicPr>
            <a:picLocks noChangeAspect="1" noChangeArrowheads="1"/>
          </p:cNvPicPr>
          <p:nvPr/>
        </p:nvPicPr>
        <p:blipFill>
          <a:blip r:embed="rId4"/>
          <a:srcRect/>
          <a:stretch>
            <a:fillRect/>
          </a:stretch>
        </p:blipFill>
        <p:spPr bwMode="auto">
          <a:xfrm>
            <a:off x="7315200" y="381000"/>
            <a:ext cx="1247775" cy="1247775"/>
          </a:xfrm>
          <a:prstGeom prst="rect">
            <a:avLst/>
          </a:prstGeom>
          <a:noFill/>
          <a:ln w="9525">
            <a:noFill/>
            <a:miter lim="800000"/>
            <a:headEnd/>
            <a:tailEnd/>
          </a:ln>
        </p:spPr>
      </p:pic>
      <p:pic>
        <p:nvPicPr>
          <p:cNvPr id="38917" name="Picture 6"/>
          <p:cNvPicPr>
            <a:picLocks noChangeAspect="1" noChangeArrowheads="1"/>
          </p:cNvPicPr>
          <p:nvPr/>
        </p:nvPicPr>
        <p:blipFill>
          <a:blip r:embed="rId5"/>
          <a:srcRect/>
          <a:stretch>
            <a:fillRect/>
          </a:stretch>
        </p:blipFill>
        <p:spPr bwMode="auto">
          <a:xfrm>
            <a:off x="5219700" y="4581525"/>
            <a:ext cx="865188" cy="1143000"/>
          </a:xfrm>
          <a:prstGeom prst="rect">
            <a:avLst/>
          </a:prstGeom>
          <a:noFill/>
          <a:ln w="9525">
            <a:noFill/>
            <a:miter lim="800000"/>
            <a:headEnd/>
            <a:tailEnd/>
          </a:ln>
        </p:spPr>
      </p:pic>
      <p:pic>
        <p:nvPicPr>
          <p:cNvPr id="38918" name="Picture 7" descr="e5_2"/>
          <p:cNvPicPr>
            <a:picLocks noChangeAspect="1" noChangeArrowheads="1"/>
          </p:cNvPicPr>
          <p:nvPr/>
        </p:nvPicPr>
        <p:blipFill>
          <a:blip r:embed="rId6"/>
          <a:srcRect/>
          <a:stretch>
            <a:fillRect/>
          </a:stretch>
        </p:blipFill>
        <p:spPr bwMode="auto">
          <a:xfrm>
            <a:off x="6705600" y="3733800"/>
            <a:ext cx="1295400" cy="1547813"/>
          </a:xfrm>
          <a:prstGeom prst="rect">
            <a:avLst/>
          </a:prstGeom>
          <a:noFill/>
          <a:ln w="9525">
            <a:noFill/>
            <a:miter lim="800000"/>
            <a:headEnd/>
            <a:tailEnd/>
          </a:ln>
        </p:spPr>
      </p:pic>
      <p:pic>
        <p:nvPicPr>
          <p:cNvPr id="38919" name="Picture 8" descr="u=4281728361,159033300&amp;gp=2"/>
          <p:cNvPicPr>
            <a:picLocks noChangeAspect="1" noChangeArrowheads="1"/>
          </p:cNvPicPr>
          <p:nvPr/>
        </p:nvPicPr>
        <p:blipFill>
          <a:blip r:embed="rId7"/>
          <a:srcRect/>
          <a:stretch>
            <a:fillRect/>
          </a:stretch>
        </p:blipFill>
        <p:spPr bwMode="auto">
          <a:xfrm>
            <a:off x="3132138" y="4221163"/>
            <a:ext cx="1085850" cy="1333500"/>
          </a:xfrm>
          <a:prstGeom prst="rect">
            <a:avLst/>
          </a:prstGeom>
          <a:noFill/>
          <a:ln w="9525">
            <a:noFill/>
            <a:miter lim="800000"/>
            <a:headEnd/>
            <a:tailEnd/>
          </a:ln>
        </p:spPr>
      </p:pic>
      <p:sp>
        <p:nvSpPr>
          <p:cNvPr id="38920" name="Text Box 9"/>
          <p:cNvSpPr txBox="1">
            <a:spLocks noChangeArrowheads="1"/>
          </p:cNvSpPr>
          <p:nvPr/>
        </p:nvSpPr>
        <p:spPr bwMode="auto">
          <a:xfrm>
            <a:off x="539750" y="3644900"/>
            <a:ext cx="1447800" cy="457200"/>
          </a:xfrm>
          <a:prstGeom prst="rect">
            <a:avLst/>
          </a:prstGeom>
          <a:noFill/>
          <a:ln w="9525">
            <a:noFill/>
            <a:miter lim="800000"/>
            <a:headEnd/>
            <a:tailEnd/>
          </a:ln>
        </p:spPr>
        <p:txBody>
          <a:bodyPr>
            <a:spAutoFit/>
          </a:bodyPr>
          <a:lstStyle/>
          <a:p>
            <a:pPr>
              <a:spcBef>
                <a:spcPct val="50000"/>
              </a:spcBef>
            </a:pPr>
            <a:r>
              <a:rPr lang="zh-CN" altLang="en-US" sz="2400"/>
              <a:t>血清标本</a:t>
            </a:r>
          </a:p>
        </p:txBody>
      </p:sp>
      <p:sp>
        <p:nvSpPr>
          <p:cNvPr id="38921" name="AutoShape 10"/>
          <p:cNvSpPr>
            <a:spLocks/>
          </p:cNvSpPr>
          <p:nvPr/>
        </p:nvSpPr>
        <p:spPr bwMode="auto">
          <a:xfrm>
            <a:off x="6172200" y="1371600"/>
            <a:ext cx="381000" cy="4267200"/>
          </a:xfrm>
          <a:prstGeom prst="rightBrace">
            <a:avLst>
              <a:gd name="adj1" fmla="val 93333"/>
              <a:gd name="adj2" fmla="val 50000"/>
            </a:avLst>
          </a:prstGeom>
          <a:noFill/>
          <a:ln w="9525">
            <a:solidFill>
              <a:schemeClr val="tx1"/>
            </a:solidFill>
            <a:round/>
            <a:headEnd/>
            <a:tailEnd/>
          </a:ln>
        </p:spPr>
        <p:txBody>
          <a:bodyPr wrap="none" anchor="ctr"/>
          <a:lstStyle/>
          <a:p>
            <a:endParaRPr lang="zh-CN" altLang="en-US"/>
          </a:p>
        </p:txBody>
      </p:sp>
      <p:sp>
        <p:nvSpPr>
          <p:cNvPr id="38922" name="Line 11"/>
          <p:cNvSpPr>
            <a:spLocks noChangeShapeType="1"/>
          </p:cNvSpPr>
          <p:nvPr/>
        </p:nvSpPr>
        <p:spPr bwMode="auto">
          <a:xfrm>
            <a:off x="4038600" y="2057400"/>
            <a:ext cx="609600" cy="0"/>
          </a:xfrm>
          <a:prstGeom prst="line">
            <a:avLst/>
          </a:prstGeom>
          <a:noFill/>
          <a:ln w="9525">
            <a:solidFill>
              <a:schemeClr val="tx1"/>
            </a:solidFill>
            <a:round/>
            <a:headEnd/>
            <a:tailEnd type="triangle" w="med" len="med"/>
          </a:ln>
        </p:spPr>
        <p:txBody>
          <a:bodyPr/>
          <a:lstStyle/>
          <a:p>
            <a:endParaRPr lang="zh-CN" altLang="en-US"/>
          </a:p>
        </p:txBody>
      </p:sp>
      <p:sp>
        <p:nvSpPr>
          <p:cNvPr id="38923" name="Line 12"/>
          <p:cNvSpPr>
            <a:spLocks noChangeShapeType="1"/>
          </p:cNvSpPr>
          <p:nvPr/>
        </p:nvSpPr>
        <p:spPr bwMode="auto">
          <a:xfrm>
            <a:off x="4356100" y="5084763"/>
            <a:ext cx="609600" cy="0"/>
          </a:xfrm>
          <a:prstGeom prst="line">
            <a:avLst/>
          </a:prstGeom>
          <a:noFill/>
          <a:ln w="9525">
            <a:solidFill>
              <a:schemeClr val="tx1"/>
            </a:solidFill>
            <a:round/>
            <a:headEnd/>
            <a:tailEnd type="triangle" w="med" len="med"/>
          </a:ln>
        </p:spPr>
        <p:txBody>
          <a:bodyPr/>
          <a:lstStyle/>
          <a:p>
            <a:endParaRPr lang="zh-CN" altLang="en-US"/>
          </a:p>
        </p:txBody>
      </p:sp>
      <p:pic>
        <p:nvPicPr>
          <p:cNvPr id="38924" name="Picture 13" descr="DSC03420-1"/>
          <p:cNvPicPr>
            <a:picLocks noChangeAspect="1" noChangeArrowheads="1"/>
          </p:cNvPicPr>
          <p:nvPr/>
        </p:nvPicPr>
        <p:blipFill>
          <a:blip r:embed="rId8"/>
          <a:srcRect/>
          <a:stretch>
            <a:fillRect/>
          </a:stretch>
        </p:blipFill>
        <p:spPr bwMode="auto">
          <a:xfrm>
            <a:off x="1835150" y="1268413"/>
            <a:ext cx="3529013"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2"/>
          <p:cNvSpPr txBox="1">
            <a:spLocks noChangeArrowheads="1"/>
          </p:cNvSpPr>
          <p:nvPr/>
        </p:nvSpPr>
        <p:spPr bwMode="auto">
          <a:xfrm>
            <a:off x="827088" y="981075"/>
            <a:ext cx="2736850" cy="528638"/>
          </a:xfrm>
          <a:prstGeom prst="rect">
            <a:avLst/>
          </a:prstGeom>
          <a:gradFill rotWithShape="1">
            <a:gsLst>
              <a:gs pos="0">
                <a:srgbClr val="610079"/>
              </a:gs>
              <a:gs pos="50000">
                <a:srgbClr val="CC00FF"/>
              </a:gs>
              <a:gs pos="100000">
                <a:srgbClr val="610079"/>
              </a:gs>
            </a:gsLst>
            <a:lin ang="18900000" scaled="1"/>
          </a:gradFill>
          <a:ln w="9525" algn="ctr">
            <a:solidFill>
              <a:srgbClr val="FFCC00"/>
            </a:solidFill>
            <a:miter lim="800000"/>
            <a:headEnd/>
            <a:tailEnd/>
          </a:ln>
        </p:spPr>
        <p:txBody>
          <a:bodyPr>
            <a:spAutoFit/>
          </a:bodyPr>
          <a:lstStyle/>
          <a:p>
            <a:r>
              <a:rPr kumimoji="1" lang="zh-CN" altLang="en-US" sz="2800">
                <a:latin typeface="黑体" pitchFamily="49" charset="-122"/>
                <a:ea typeface="黑体" pitchFamily="49" charset="-122"/>
              </a:rPr>
              <a:t>现场采样和要求</a:t>
            </a:r>
            <a:endParaRPr kumimoji="1" lang="zh-CN" altLang="en-US" sz="3200">
              <a:latin typeface="黑体" pitchFamily="49" charset="-122"/>
              <a:ea typeface="黑体" pitchFamily="49" charset="-122"/>
            </a:endParaRPr>
          </a:p>
        </p:txBody>
      </p:sp>
      <p:sp>
        <p:nvSpPr>
          <p:cNvPr id="39938" name="Rectangle 3"/>
          <p:cNvSpPr>
            <a:spLocks noChangeArrowheads="1"/>
          </p:cNvSpPr>
          <p:nvPr/>
        </p:nvSpPr>
        <p:spPr bwMode="auto">
          <a:xfrm>
            <a:off x="3995738" y="765175"/>
            <a:ext cx="760412" cy="823913"/>
          </a:xfrm>
          <a:prstGeom prst="rect">
            <a:avLst/>
          </a:prstGeom>
          <a:noFill/>
          <a:ln w="9525" algn="ctr">
            <a:noFill/>
            <a:miter lim="800000"/>
            <a:headEnd/>
            <a:tailEnd/>
          </a:ln>
        </p:spPr>
        <p:txBody>
          <a:bodyPr wrap="none">
            <a:spAutoFit/>
          </a:bodyPr>
          <a:lstStyle/>
          <a:p>
            <a:r>
              <a:rPr kumimoji="1" lang="zh-CN" altLang="en-US" sz="4800">
                <a:latin typeface="黑体" pitchFamily="49" charset="-122"/>
                <a:ea typeface="黑体" pitchFamily="49" charset="-122"/>
                <a:sym typeface="Wingdings 2" pitchFamily="18" charset="2"/>
              </a:rPr>
              <a:t></a:t>
            </a:r>
            <a:endParaRPr kumimoji="1" lang="zh-CN" altLang="en-US" sz="3200">
              <a:latin typeface="黑体" pitchFamily="49" charset="-122"/>
              <a:ea typeface="黑体" pitchFamily="49" charset="-122"/>
            </a:endParaRPr>
          </a:p>
        </p:txBody>
      </p:sp>
      <p:sp>
        <p:nvSpPr>
          <p:cNvPr id="95236" name="Text Box 4"/>
          <p:cNvSpPr txBox="1">
            <a:spLocks noChangeArrowheads="1"/>
          </p:cNvSpPr>
          <p:nvPr/>
        </p:nvSpPr>
        <p:spPr bwMode="auto">
          <a:xfrm>
            <a:off x="468313" y="2636838"/>
            <a:ext cx="4824412" cy="2678112"/>
          </a:xfrm>
          <a:prstGeom prst="rect">
            <a:avLst/>
          </a:prstGeom>
          <a:noFill/>
          <a:ln w="9525" algn="ctr">
            <a:noFill/>
            <a:miter lim="800000"/>
            <a:headEnd/>
            <a:tailEnd/>
          </a:ln>
          <a:effectLst/>
        </p:spPr>
        <p:txBody>
          <a:bodyPr>
            <a:spAutoFit/>
          </a:bodyPr>
          <a:lstStyle/>
          <a:p>
            <a:pPr>
              <a:defRPr/>
            </a:pPr>
            <a:r>
              <a:rPr kumimoji="1" lang="zh-CN" altLang="en-US" sz="2400" b="1" dirty="0">
                <a:latin typeface="黑体" pitchFamily="2" charset="-122"/>
                <a:ea typeface="黑体" pitchFamily="2" charset="-122"/>
              </a:rPr>
              <a:t>插入干的拭子到鼻孔 伸入鼻咽部，停留片刻，缓慢旋转退出，另一个鼻孔使用另一个棉签，将尾部弃去，</a:t>
            </a:r>
            <a:r>
              <a:rPr kumimoji="1" lang="zh-CN" altLang="en-US" sz="2400" b="1" u="sng" dirty="0">
                <a:latin typeface="黑体" pitchFamily="2" charset="-122"/>
                <a:ea typeface="黑体" pitchFamily="2" charset="-122"/>
              </a:rPr>
              <a:t>拧紧盖子</a:t>
            </a:r>
            <a:r>
              <a:rPr kumimoji="1" lang="zh-CN" altLang="en-US" sz="2400" b="1" dirty="0">
                <a:latin typeface="黑体" pitchFamily="2" charset="-122"/>
                <a:ea typeface="黑体" pitchFamily="2" charset="-122"/>
              </a:rPr>
              <a:t>。</a:t>
            </a:r>
          </a:p>
          <a:p>
            <a:pPr>
              <a:defRPr/>
            </a:pPr>
            <a:endParaRPr kumimoji="1" lang="zh-CN" altLang="en-US" sz="2400" b="1" dirty="0">
              <a:latin typeface="黑体" pitchFamily="2" charset="-122"/>
              <a:ea typeface="黑体" pitchFamily="2" charset="-122"/>
            </a:endParaRPr>
          </a:p>
          <a:p>
            <a:pPr>
              <a:defRPr/>
            </a:pPr>
            <a:r>
              <a:rPr kumimoji="1" lang="zh-CN" altLang="en-US" sz="2400" b="1" dirty="0">
                <a:solidFill>
                  <a:schemeClr val="accent3">
                    <a:lumMod val="75000"/>
                  </a:schemeClr>
                </a:solidFill>
                <a:latin typeface="黑体" pitchFamily="2" charset="-122"/>
                <a:ea typeface="黑体" pitchFamily="2" charset="-122"/>
              </a:rPr>
              <a:t>拭子类型：</a:t>
            </a:r>
            <a:r>
              <a:rPr kumimoji="1" lang="zh-CN" altLang="en-US" sz="2400" b="1" dirty="0">
                <a:latin typeface="黑体" pitchFamily="2" charset="-122"/>
                <a:ea typeface="黑体" pitchFamily="2" charset="-122"/>
              </a:rPr>
              <a:t>聚丙烯纤维头的塑料拭子、棉签拭子 </a:t>
            </a:r>
          </a:p>
        </p:txBody>
      </p:sp>
      <p:sp>
        <p:nvSpPr>
          <p:cNvPr id="95237" name="Rectangle 5"/>
          <p:cNvSpPr>
            <a:spLocks noChangeArrowheads="1"/>
          </p:cNvSpPr>
          <p:nvPr/>
        </p:nvSpPr>
        <p:spPr bwMode="auto">
          <a:xfrm>
            <a:off x="468313" y="1844675"/>
            <a:ext cx="2216150" cy="579438"/>
          </a:xfrm>
          <a:prstGeom prst="rect">
            <a:avLst/>
          </a:prstGeom>
          <a:noFill/>
          <a:ln w="9525" algn="ctr">
            <a:noFill/>
            <a:miter lim="800000"/>
            <a:headEnd/>
            <a:tailEnd/>
          </a:ln>
          <a:effectLst/>
        </p:spPr>
        <p:txBody>
          <a:bodyPr wrap="none">
            <a:spAutoFit/>
          </a:bodyPr>
          <a:lstStyle/>
          <a:p>
            <a:pPr>
              <a:defRPr/>
            </a:pPr>
            <a:r>
              <a:rPr kumimoji="1" lang="zh-CN" altLang="en-US" sz="3200" dirty="0">
                <a:solidFill>
                  <a:schemeClr val="accent3">
                    <a:lumMod val="75000"/>
                  </a:schemeClr>
                </a:solidFill>
                <a:latin typeface="黑体" pitchFamily="2" charset="-122"/>
                <a:ea typeface="黑体" pitchFamily="2" charset="-122"/>
              </a:rPr>
              <a:t>鼻咽拭子</a:t>
            </a:r>
            <a:r>
              <a:rPr kumimoji="1" lang="zh-CN" altLang="en-US" sz="3200" dirty="0">
                <a:solidFill>
                  <a:srgbClr val="FFFF00"/>
                </a:solidFill>
                <a:latin typeface="黑体" pitchFamily="2" charset="-122"/>
                <a:ea typeface="黑体" pitchFamily="2" charset="-122"/>
              </a:rPr>
              <a:t>：</a:t>
            </a:r>
          </a:p>
        </p:txBody>
      </p:sp>
      <p:pic>
        <p:nvPicPr>
          <p:cNvPr id="39941" name="Picture 6"/>
          <p:cNvPicPr>
            <a:picLocks noChangeAspect="1" noChangeArrowheads="1"/>
          </p:cNvPicPr>
          <p:nvPr/>
        </p:nvPicPr>
        <p:blipFill>
          <a:blip r:embed="rId3"/>
          <a:srcRect/>
          <a:stretch>
            <a:fillRect/>
          </a:stretch>
        </p:blipFill>
        <p:spPr bwMode="auto">
          <a:xfrm>
            <a:off x="5651500" y="1916113"/>
            <a:ext cx="3168650" cy="3036887"/>
          </a:xfrm>
          <a:prstGeom prst="rect">
            <a:avLst/>
          </a:prstGeom>
          <a:noFill/>
          <a:ln w="9525">
            <a:noFill/>
            <a:miter lim="800000"/>
            <a:headEnd/>
            <a:tailEnd/>
          </a:ln>
        </p:spPr>
      </p:pic>
      <p:sp>
        <p:nvSpPr>
          <p:cNvPr id="39942" name="WordArt 7"/>
          <p:cNvSpPr>
            <a:spLocks noChangeArrowheads="1" noChangeShapeType="1" noTextEdit="1"/>
          </p:cNvSpPr>
          <p:nvPr/>
        </p:nvSpPr>
        <p:spPr bwMode="auto">
          <a:xfrm>
            <a:off x="4859338" y="1081088"/>
            <a:ext cx="2305050" cy="384175"/>
          </a:xfrm>
          <a:prstGeom prst="rect">
            <a:avLst/>
          </a:prstGeom>
        </p:spPr>
        <p:txBody>
          <a:bodyPr wrap="none" fromWordArt="1">
            <a:prstTxWarp prst="textPlain">
              <a:avLst>
                <a:gd name="adj" fmla="val 50000"/>
              </a:avLst>
            </a:prstTxWarp>
          </a:bodyPr>
          <a:lstStyle/>
          <a:p>
            <a:pPr algn="ctr"/>
            <a:r>
              <a:rPr lang="zh-CN" altLang="en-US" sz="3600" kern="10">
                <a:ln w="12700">
                  <a:solidFill>
                    <a:srgbClr val="FFFF00"/>
                  </a:solidFill>
                  <a:round/>
                  <a:headEnd/>
                  <a:tailEnd/>
                </a:ln>
                <a:solidFill>
                  <a:srgbClr val="FFFF00"/>
                </a:solidFill>
                <a:effectLst>
                  <a:outerShdw dist="35921" dir="2700000" sy="50000" rotWithShape="0">
                    <a:srgbClr val="875B0D">
                      <a:alpha val="70000"/>
                    </a:srgbClr>
                  </a:outerShdw>
                </a:effectLst>
                <a:latin typeface="宋体"/>
                <a:ea typeface="宋体"/>
              </a:rPr>
              <a:t>标本采集方法</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2"/>
          <p:cNvSpPr txBox="1">
            <a:spLocks noChangeArrowheads="1"/>
          </p:cNvSpPr>
          <p:nvPr/>
        </p:nvSpPr>
        <p:spPr bwMode="auto">
          <a:xfrm>
            <a:off x="827088" y="981075"/>
            <a:ext cx="3024187" cy="528638"/>
          </a:xfrm>
          <a:prstGeom prst="rect">
            <a:avLst/>
          </a:prstGeom>
          <a:gradFill rotWithShape="1">
            <a:gsLst>
              <a:gs pos="0">
                <a:srgbClr val="610079"/>
              </a:gs>
              <a:gs pos="50000">
                <a:srgbClr val="CC00FF"/>
              </a:gs>
              <a:gs pos="100000">
                <a:srgbClr val="610079"/>
              </a:gs>
            </a:gsLst>
            <a:lin ang="18900000" scaled="1"/>
          </a:gradFill>
          <a:ln w="9525" algn="ctr">
            <a:solidFill>
              <a:srgbClr val="FFCC00"/>
            </a:solidFill>
            <a:miter lim="800000"/>
            <a:headEnd/>
            <a:tailEnd/>
          </a:ln>
        </p:spPr>
        <p:txBody>
          <a:bodyPr>
            <a:spAutoFit/>
          </a:bodyPr>
          <a:lstStyle/>
          <a:p>
            <a:r>
              <a:rPr kumimoji="1" lang="zh-CN" altLang="en-US" sz="2800">
                <a:latin typeface="黑体" pitchFamily="49" charset="-122"/>
                <a:ea typeface="黑体" pitchFamily="49" charset="-122"/>
              </a:rPr>
              <a:t>现场采样和要求</a:t>
            </a:r>
            <a:endParaRPr kumimoji="1" lang="zh-CN" altLang="en-US" sz="3200">
              <a:latin typeface="黑体" pitchFamily="49" charset="-122"/>
              <a:ea typeface="黑体" pitchFamily="49" charset="-122"/>
            </a:endParaRPr>
          </a:p>
        </p:txBody>
      </p:sp>
      <p:sp>
        <p:nvSpPr>
          <p:cNvPr id="41986" name="Rectangle 3"/>
          <p:cNvSpPr>
            <a:spLocks noChangeArrowheads="1"/>
          </p:cNvSpPr>
          <p:nvPr/>
        </p:nvSpPr>
        <p:spPr bwMode="auto">
          <a:xfrm>
            <a:off x="3995738" y="765175"/>
            <a:ext cx="760412" cy="823913"/>
          </a:xfrm>
          <a:prstGeom prst="rect">
            <a:avLst/>
          </a:prstGeom>
          <a:noFill/>
          <a:ln w="9525" algn="ctr">
            <a:noFill/>
            <a:miter lim="800000"/>
            <a:headEnd/>
            <a:tailEnd/>
          </a:ln>
        </p:spPr>
        <p:txBody>
          <a:bodyPr wrap="none">
            <a:spAutoFit/>
          </a:bodyPr>
          <a:lstStyle/>
          <a:p>
            <a:r>
              <a:rPr kumimoji="1" lang="zh-CN" altLang="en-US" sz="4800">
                <a:latin typeface="黑体" pitchFamily="49" charset="-122"/>
                <a:ea typeface="黑体" pitchFamily="49" charset="-122"/>
                <a:sym typeface="Wingdings 2" pitchFamily="18" charset="2"/>
              </a:rPr>
              <a:t></a:t>
            </a:r>
            <a:endParaRPr kumimoji="1" lang="zh-CN" altLang="en-US" sz="3200">
              <a:latin typeface="黑体" pitchFamily="49" charset="-122"/>
              <a:ea typeface="黑体" pitchFamily="49" charset="-122"/>
            </a:endParaRPr>
          </a:p>
        </p:txBody>
      </p:sp>
      <p:sp>
        <p:nvSpPr>
          <p:cNvPr id="41987" name="Text Box 4"/>
          <p:cNvSpPr txBox="1">
            <a:spLocks noChangeArrowheads="1"/>
          </p:cNvSpPr>
          <p:nvPr/>
        </p:nvSpPr>
        <p:spPr bwMode="auto">
          <a:xfrm>
            <a:off x="468313" y="2636838"/>
            <a:ext cx="4391025" cy="2282825"/>
          </a:xfrm>
          <a:prstGeom prst="rect">
            <a:avLst/>
          </a:prstGeom>
          <a:noFill/>
          <a:ln w="9525" algn="ctr">
            <a:noFill/>
            <a:miter lim="800000"/>
            <a:headEnd/>
            <a:tailEnd/>
          </a:ln>
        </p:spPr>
        <p:txBody>
          <a:bodyPr>
            <a:spAutoFit/>
          </a:bodyPr>
          <a:lstStyle/>
          <a:p>
            <a:pPr>
              <a:spcBef>
                <a:spcPct val="50000"/>
              </a:spcBef>
            </a:pPr>
            <a:r>
              <a:rPr kumimoji="1" lang="zh-CN" altLang="en-US" sz="2400" dirty="0">
                <a:latin typeface="黑体" pitchFamily="49" charset="-122"/>
                <a:ea typeface="黑体" pitchFamily="49" charset="-122"/>
              </a:rPr>
              <a:t>    最佳采集时间为发病后</a:t>
            </a:r>
            <a:r>
              <a:rPr kumimoji="1" lang="en-US" altLang="zh-CN" sz="2400" dirty="0">
                <a:latin typeface="黑体" pitchFamily="49" charset="-122"/>
                <a:ea typeface="黑体" pitchFamily="49" charset="-122"/>
              </a:rPr>
              <a:t>3</a:t>
            </a:r>
            <a:r>
              <a:rPr kumimoji="1" lang="zh-CN" altLang="en-US" sz="2400" dirty="0">
                <a:latin typeface="黑体" pitchFamily="49" charset="-122"/>
                <a:ea typeface="黑体" pitchFamily="49" charset="-122"/>
              </a:rPr>
              <a:t>天内，一般不超过</a:t>
            </a:r>
            <a:r>
              <a:rPr kumimoji="1" lang="en-US" altLang="zh-CN" sz="2400" dirty="0">
                <a:latin typeface="黑体" pitchFamily="49" charset="-122"/>
                <a:ea typeface="黑体" pitchFamily="49" charset="-122"/>
              </a:rPr>
              <a:t>7</a:t>
            </a:r>
            <a:r>
              <a:rPr kumimoji="1" lang="zh-CN" altLang="en-US" sz="2400" dirty="0">
                <a:latin typeface="黑体" pitchFamily="49" charset="-122"/>
                <a:ea typeface="黑体" pitchFamily="49" charset="-122"/>
              </a:rPr>
              <a:t>天，急性期内每天采集。用棉签擦拭双侧咽扁桃体及咽后壁，同样将棉签头浸入</a:t>
            </a:r>
            <a:r>
              <a:rPr kumimoji="1" lang="en-US" altLang="zh-CN" sz="2400" dirty="0">
                <a:latin typeface="黑体" pitchFamily="49" charset="-122"/>
                <a:ea typeface="黑体" pitchFamily="49" charset="-122"/>
              </a:rPr>
              <a:t>4-5 ml</a:t>
            </a:r>
            <a:r>
              <a:rPr kumimoji="1" lang="zh-CN" altLang="en-US" sz="2400" dirty="0">
                <a:latin typeface="黑体" pitchFamily="49" charset="-122"/>
                <a:ea typeface="黑体" pitchFamily="49" charset="-122"/>
              </a:rPr>
              <a:t>采样液的管中，尾部弃去，塞紧或盖好管盖。</a:t>
            </a:r>
          </a:p>
        </p:txBody>
      </p:sp>
      <p:pic>
        <p:nvPicPr>
          <p:cNvPr id="41988" name="Picture 5" descr="Throat swabs"/>
          <p:cNvPicPr>
            <a:picLocks noChangeAspect="1" noChangeArrowheads="1"/>
          </p:cNvPicPr>
          <p:nvPr/>
        </p:nvPicPr>
        <p:blipFill>
          <a:blip r:embed="rId3" r:link="rId4"/>
          <a:srcRect/>
          <a:stretch>
            <a:fillRect/>
          </a:stretch>
        </p:blipFill>
        <p:spPr bwMode="auto">
          <a:xfrm>
            <a:off x="4932363" y="2698750"/>
            <a:ext cx="3959225" cy="3394075"/>
          </a:xfrm>
          <a:prstGeom prst="rect">
            <a:avLst/>
          </a:prstGeom>
          <a:noFill/>
          <a:ln w="9525">
            <a:noFill/>
            <a:miter lim="800000"/>
            <a:headEnd/>
            <a:tailEnd/>
          </a:ln>
        </p:spPr>
      </p:pic>
      <p:sp>
        <p:nvSpPr>
          <p:cNvPr id="98310" name="Rectangle 6"/>
          <p:cNvSpPr>
            <a:spLocks noChangeArrowheads="1"/>
          </p:cNvSpPr>
          <p:nvPr/>
        </p:nvSpPr>
        <p:spPr bwMode="auto">
          <a:xfrm>
            <a:off x="468313" y="1844675"/>
            <a:ext cx="2243137" cy="584200"/>
          </a:xfrm>
          <a:prstGeom prst="rect">
            <a:avLst/>
          </a:prstGeom>
          <a:noFill/>
          <a:ln w="9525" algn="ctr">
            <a:noFill/>
            <a:miter lim="800000"/>
            <a:headEnd/>
            <a:tailEnd/>
          </a:ln>
          <a:effectLst/>
        </p:spPr>
        <p:txBody>
          <a:bodyPr wrap="none">
            <a:spAutoFit/>
          </a:bodyPr>
          <a:lstStyle/>
          <a:p>
            <a:pPr>
              <a:defRPr/>
            </a:pPr>
            <a:r>
              <a:rPr kumimoji="1" lang="zh-CN" altLang="en-US" sz="3200" b="1" dirty="0">
                <a:solidFill>
                  <a:schemeClr val="accent3">
                    <a:lumMod val="75000"/>
                  </a:schemeClr>
                </a:solidFill>
                <a:latin typeface="黑体" pitchFamily="2" charset="-122"/>
                <a:ea typeface="黑体" pitchFamily="2" charset="-122"/>
              </a:rPr>
              <a:t>口咽拭子</a:t>
            </a:r>
            <a:r>
              <a:rPr kumimoji="1" lang="zh-CN" altLang="en-US" sz="3200" dirty="0">
                <a:solidFill>
                  <a:schemeClr val="accent3">
                    <a:lumMod val="75000"/>
                  </a:schemeClr>
                </a:solidFill>
                <a:latin typeface="黑体" pitchFamily="2" charset="-122"/>
                <a:ea typeface="黑体" pitchFamily="2" charset="-122"/>
              </a:rPr>
              <a:t>：</a:t>
            </a:r>
          </a:p>
        </p:txBody>
      </p:sp>
      <p:sp>
        <p:nvSpPr>
          <p:cNvPr id="41990" name="WordArt 7"/>
          <p:cNvSpPr>
            <a:spLocks noChangeArrowheads="1" noChangeShapeType="1" noTextEdit="1"/>
          </p:cNvSpPr>
          <p:nvPr/>
        </p:nvSpPr>
        <p:spPr bwMode="auto">
          <a:xfrm>
            <a:off x="4859338" y="1081088"/>
            <a:ext cx="2305050" cy="384175"/>
          </a:xfrm>
          <a:prstGeom prst="rect">
            <a:avLst/>
          </a:prstGeom>
        </p:spPr>
        <p:txBody>
          <a:bodyPr wrap="none" fromWordArt="1">
            <a:prstTxWarp prst="textPlain">
              <a:avLst>
                <a:gd name="adj" fmla="val 50000"/>
              </a:avLst>
            </a:prstTxWarp>
          </a:bodyPr>
          <a:lstStyle/>
          <a:p>
            <a:pPr algn="ctr"/>
            <a:r>
              <a:rPr lang="zh-CN" altLang="en-US" sz="3600" kern="10">
                <a:ln w="12700">
                  <a:solidFill>
                    <a:srgbClr val="FFFF00"/>
                  </a:solidFill>
                  <a:round/>
                  <a:headEnd/>
                  <a:tailEnd/>
                </a:ln>
                <a:solidFill>
                  <a:srgbClr val="FFFF00"/>
                </a:solidFill>
                <a:effectLst>
                  <a:outerShdw dist="35921" dir="2700000" sy="50000" rotWithShape="0">
                    <a:srgbClr val="875B0D">
                      <a:alpha val="70000"/>
                    </a:srgbClr>
                  </a:outerShdw>
                </a:effectLst>
                <a:latin typeface="宋体"/>
                <a:ea typeface="宋体"/>
              </a:rPr>
              <a:t>标本采集方法</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2"/>
          <p:cNvSpPr txBox="1">
            <a:spLocks noChangeArrowheads="1"/>
          </p:cNvSpPr>
          <p:nvPr/>
        </p:nvSpPr>
        <p:spPr bwMode="auto">
          <a:xfrm>
            <a:off x="827088" y="981075"/>
            <a:ext cx="3024187" cy="528638"/>
          </a:xfrm>
          <a:prstGeom prst="rect">
            <a:avLst/>
          </a:prstGeom>
          <a:gradFill rotWithShape="1">
            <a:gsLst>
              <a:gs pos="0">
                <a:srgbClr val="610079"/>
              </a:gs>
              <a:gs pos="50000">
                <a:srgbClr val="CC00FF"/>
              </a:gs>
              <a:gs pos="100000">
                <a:srgbClr val="610079"/>
              </a:gs>
            </a:gsLst>
            <a:lin ang="18900000" scaled="1"/>
          </a:gradFill>
          <a:ln w="9525" algn="ctr">
            <a:solidFill>
              <a:srgbClr val="FFCC00"/>
            </a:solidFill>
            <a:miter lim="800000"/>
            <a:headEnd/>
            <a:tailEnd/>
          </a:ln>
        </p:spPr>
        <p:txBody>
          <a:bodyPr>
            <a:spAutoFit/>
          </a:bodyPr>
          <a:lstStyle/>
          <a:p>
            <a:r>
              <a:rPr kumimoji="1" lang="zh-CN" altLang="en-US" sz="2800">
                <a:latin typeface="黑体" pitchFamily="49" charset="-122"/>
                <a:ea typeface="黑体" pitchFamily="49" charset="-122"/>
              </a:rPr>
              <a:t>现场采样和要求</a:t>
            </a:r>
            <a:endParaRPr kumimoji="1" lang="zh-CN" altLang="en-US" sz="3200">
              <a:latin typeface="黑体" pitchFamily="49" charset="-122"/>
              <a:ea typeface="黑体" pitchFamily="49" charset="-122"/>
            </a:endParaRPr>
          </a:p>
        </p:txBody>
      </p:sp>
      <p:sp>
        <p:nvSpPr>
          <p:cNvPr id="44034" name="Rectangle 3"/>
          <p:cNvSpPr>
            <a:spLocks noChangeArrowheads="1"/>
          </p:cNvSpPr>
          <p:nvPr/>
        </p:nvSpPr>
        <p:spPr bwMode="auto">
          <a:xfrm>
            <a:off x="3995738" y="765175"/>
            <a:ext cx="760412" cy="823913"/>
          </a:xfrm>
          <a:prstGeom prst="rect">
            <a:avLst/>
          </a:prstGeom>
          <a:noFill/>
          <a:ln w="9525" algn="ctr">
            <a:noFill/>
            <a:miter lim="800000"/>
            <a:headEnd/>
            <a:tailEnd/>
          </a:ln>
        </p:spPr>
        <p:txBody>
          <a:bodyPr wrap="none">
            <a:spAutoFit/>
          </a:bodyPr>
          <a:lstStyle/>
          <a:p>
            <a:r>
              <a:rPr kumimoji="1" lang="zh-CN" altLang="en-US" sz="4800">
                <a:latin typeface="黑体" pitchFamily="49" charset="-122"/>
                <a:ea typeface="黑体" pitchFamily="49" charset="-122"/>
                <a:sym typeface="Wingdings 2" pitchFamily="18" charset="2"/>
              </a:rPr>
              <a:t></a:t>
            </a:r>
            <a:endParaRPr kumimoji="1" lang="zh-CN" altLang="en-US" sz="3200">
              <a:latin typeface="黑体" pitchFamily="49" charset="-122"/>
              <a:ea typeface="黑体" pitchFamily="49" charset="-122"/>
            </a:endParaRPr>
          </a:p>
        </p:txBody>
      </p:sp>
      <p:sp>
        <p:nvSpPr>
          <p:cNvPr id="44035" name="Text Box 4"/>
          <p:cNvSpPr txBox="1">
            <a:spLocks noChangeArrowheads="1"/>
          </p:cNvSpPr>
          <p:nvPr/>
        </p:nvSpPr>
        <p:spPr bwMode="auto">
          <a:xfrm>
            <a:off x="539750" y="2657475"/>
            <a:ext cx="8207375" cy="457200"/>
          </a:xfrm>
          <a:prstGeom prst="rect">
            <a:avLst/>
          </a:prstGeom>
          <a:noFill/>
          <a:ln w="9525" algn="ctr">
            <a:noFill/>
            <a:miter lim="800000"/>
            <a:headEnd/>
            <a:tailEnd/>
          </a:ln>
        </p:spPr>
        <p:txBody>
          <a:bodyPr>
            <a:spAutoFit/>
          </a:bodyPr>
          <a:lstStyle/>
          <a:p>
            <a:endParaRPr kumimoji="1" lang="zh-CN" altLang="en-US" sz="2400">
              <a:latin typeface="黑体" pitchFamily="49" charset="-122"/>
              <a:ea typeface="黑体" pitchFamily="49" charset="-122"/>
            </a:endParaRPr>
          </a:p>
        </p:txBody>
      </p:sp>
      <p:sp>
        <p:nvSpPr>
          <p:cNvPr id="44036" name="WordArt 5"/>
          <p:cNvSpPr>
            <a:spLocks noChangeArrowheads="1" noChangeShapeType="1" noTextEdit="1"/>
          </p:cNvSpPr>
          <p:nvPr/>
        </p:nvSpPr>
        <p:spPr bwMode="auto">
          <a:xfrm>
            <a:off x="4859338" y="1081088"/>
            <a:ext cx="2305050" cy="384175"/>
          </a:xfrm>
          <a:prstGeom prst="rect">
            <a:avLst/>
          </a:prstGeom>
        </p:spPr>
        <p:txBody>
          <a:bodyPr wrap="none" fromWordArt="1">
            <a:prstTxWarp prst="textPlain">
              <a:avLst>
                <a:gd name="adj" fmla="val 50000"/>
              </a:avLst>
            </a:prstTxWarp>
          </a:bodyPr>
          <a:lstStyle/>
          <a:p>
            <a:pPr algn="ctr"/>
            <a:r>
              <a:rPr lang="zh-CN" altLang="en-US" sz="3600" kern="10">
                <a:ln w="12700">
                  <a:solidFill>
                    <a:srgbClr val="FFFF00"/>
                  </a:solidFill>
                  <a:round/>
                  <a:headEnd/>
                  <a:tailEnd/>
                </a:ln>
                <a:solidFill>
                  <a:srgbClr val="FFFF00"/>
                </a:solidFill>
                <a:effectLst>
                  <a:outerShdw dist="35921" dir="2700000" sy="50000" rotWithShape="0">
                    <a:srgbClr val="875B0D">
                      <a:alpha val="70000"/>
                    </a:srgbClr>
                  </a:outerShdw>
                </a:effectLst>
                <a:latin typeface="宋体"/>
                <a:ea typeface="宋体"/>
              </a:rPr>
              <a:t>标本分装、运送与接收</a:t>
            </a:r>
          </a:p>
        </p:txBody>
      </p:sp>
      <p:sp>
        <p:nvSpPr>
          <p:cNvPr id="44037" name="Text Box 6"/>
          <p:cNvSpPr txBox="1">
            <a:spLocks noChangeArrowheads="1"/>
          </p:cNvSpPr>
          <p:nvPr/>
        </p:nvSpPr>
        <p:spPr bwMode="auto">
          <a:xfrm>
            <a:off x="611188" y="1989138"/>
            <a:ext cx="7993062" cy="3049587"/>
          </a:xfrm>
          <a:prstGeom prst="rect">
            <a:avLst/>
          </a:prstGeom>
          <a:noFill/>
          <a:ln w="9525" algn="ctr">
            <a:noFill/>
            <a:miter lim="800000"/>
            <a:headEnd/>
            <a:tailEnd/>
          </a:ln>
        </p:spPr>
        <p:txBody>
          <a:bodyPr>
            <a:spAutoFit/>
          </a:bodyPr>
          <a:lstStyle/>
          <a:p>
            <a:pPr>
              <a:lnSpc>
                <a:spcPct val="120000"/>
              </a:lnSpc>
              <a:spcAft>
                <a:spcPct val="30000"/>
              </a:spcAft>
              <a:buClr>
                <a:srgbClr val="FFFF00"/>
              </a:buClr>
              <a:buFont typeface="Wingdings" pitchFamily="2" charset="2"/>
              <a:buChar char="¶"/>
            </a:pPr>
            <a:r>
              <a:rPr kumimoji="1" lang="zh-CN" altLang="en-US" sz="2400" b="1">
                <a:latin typeface="黑体" pitchFamily="49" charset="-122"/>
                <a:ea typeface="黑体" pitchFamily="49" charset="-122"/>
              </a:rPr>
              <a:t>标本必须放在密封的带螺旋盖的塑料管里</a:t>
            </a:r>
          </a:p>
          <a:p>
            <a:pPr>
              <a:lnSpc>
                <a:spcPct val="120000"/>
              </a:lnSpc>
              <a:spcAft>
                <a:spcPct val="30000"/>
              </a:spcAft>
              <a:buClr>
                <a:srgbClr val="FFFF00"/>
              </a:buClr>
              <a:buFont typeface="Wingdings" pitchFamily="2" charset="2"/>
              <a:buChar char="¶"/>
            </a:pPr>
            <a:r>
              <a:rPr kumimoji="1" lang="zh-CN" altLang="en-US" sz="2400" b="1">
                <a:latin typeface="黑体" pitchFamily="49" charset="-122"/>
                <a:ea typeface="黑体" pitchFamily="49" charset="-122"/>
              </a:rPr>
              <a:t>直接在塑料管上用油性记号笔写明样本的种类、编号，然后放入塑料袋密封，每袋装一份标本</a:t>
            </a:r>
          </a:p>
          <a:p>
            <a:pPr>
              <a:lnSpc>
                <a:spcPct val="120000"/>
              </a:lnSpc>
              <a:spcAft>
                <a:spcPct val="30000"/>
              </a:spcAft>
              <a:buClr>
                <a:srgbClr val="FFFF00"/>
              </a:buClr>
              <a:buFont typeface="Wingdings" pitchFamily="2" charset="2"/>
              <a:buChar char="¶"/>
            </a:pPr>
            <a:r>
              <a:rPr kumimoji="1" lang="zh-CN" altLang="en-US" sz="2400" b="1">
                <a:latin typeface="黑体" pitchFamily="49" charset="-122"/>
                <a:ea typeface="黑体" pitchFamily="49" charset="-122"/>
              </a:rPr>
              <a:t>标本信息要填写完整，附送检登记表。</a:t>
            </a:r>
          </a:p>
          <a:p>
            <a:pPr>
              <a:lnSpc>
                <a:spcPct val="120000"/>
              </a:lnSpc>
              <a:buClr>
                <a:srgbClr val="FFFF00"/>
              </a:buClr>
              <a:buFont typeface="Wingdings" pitchFamily="2" charset="2"/>
              <a:buChar char="¶"/>
            </a:pPr>
            <a:r>
              <a:rPr kumimoji="1" lang="zh-CN" altLang="en-US" sz="2400" b="1">
                <a:latin typeface="黑体" pitchFamily="49" charset="-122"/>
                <a:ea typeface="黑体" pitchFamily="49" charset="-122"/>
              </a:rPr>
              <a:t>将装标本管的密封袋放入专用运输箱内，所有容器必须标有生物危险标识。</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2"/>
          <p:cNvSpPr txBox="1">
            <a:spLocks noChangeArrowheads="1"/>
          </p:cNvSpPr>
          <p:nvPr/>
        </p:nvSpPr>
        <p:spPr bwMode="auto">
          <a:xfrm>
            <a:off x="827088" y="981075"/>
            <a:ext cx="3024187" cy="528638"/>
          </a:xfrm>
          <a:prstGeom prst="rect">
            <a:avLst/>
          </a:prstGeom>
          <a:gradFill rotWithShape="1">
            <a:gsLst>
              <a:gs pos="0">
                <a:srgbClr val="610079"/>
              </a:gs>
              <a:gs pos="50000">
                <a:srgbClr val="CC00FF"/>
              </a:gs>
              <a:gs pos="100000">
                <a:srgbClr val="610079"/>
              </a:gs>
            </a:gsLst>
            <a:lin ang="18900000" scaled="1"/>
          </a:gradFill>
          <a:ln w="9525" algn="ctr">
            <a:solidFill>
              <a:srgbClr val="FFCC00"/>
            </a:solidFill>
            <a:miter lim="800000"/>
            <a:headEnd/>
            <a:tailEnd/>
          </a:ln>
        </p:spPr>
        <p:txBody>
          <a:bodyPr>
            <a:spAutoFit/>
          </a:bodyPr>
          <a:lstStyle/>
          <a:p>
            <a:r>
              <a:rPr kumimoji="1" lang="zh-CN" altLang="en-US" sz="2800">
                <a:latin typeface="黑体" pitchFamily="49" charset="-122"/>
                <a:ea typeface="黑体" pitchFamily="49" charset="-122"/>
              </a:rPr>
              <a:t>现场采样和要求</a:t>
            </a:r>
            <a:endParaRPr kumimoji="1" lang="zh-CN" altLang="en-US" sz="3200">
              <a:latin typeface="黑体" pitchFamily="49" charset="-122"/>
              <a:ea typeface="黑体" pitchFamily="49" charset="-122"/>
            </a:endParaRPr>
          </a:p>
        </p:txBody>
      </p:sp>
      <p:sp>
        <p:nvSpPr>
          <p:cNvPr id="46082" name="Rectangle 3"/>
          <p:cNvSpPr>
            <a:spLocks noChangeArrowheads="1"/>
          </p:cNvSpPr>
          <p:nvPr/>
        </p:nvSpPr>
        <p:spPr bwMode="auto">
          <a:xfrm>
            <a:off x="3995738" y="765175"/>
            <a:ext cx="760412" cy="823913"/>
          </a:xfrm>
          <a:prstGeom prst="rect">
            <a:avLst/>
          </a:prstGeom>
          <a:noFill/>
          <a:ln w="9525" algn="ctr">
            <a:noFill/>
            <a:miter lim="800000"/>
            <a:headEnd/>
            <a:tailEnd/>
          </a:ln>
        </p:spPr>
        <p:txBody>
          <a:bodyPr wrap="none">
            <a:spAutoFit/>
          </a:bodyPr>
          <a:lstStyle/>
          <a:p>
            <a:r>
              <a:rPr kumimoji="1" lang="zh-CN" altLang="en-US" sz="4800">
                <a:latin typeface="黑体" pitchFamily="49" charset="-122"/>
                <a:ea typeface="黑体" pitchFamily="49" charset="-122"/>
                <a:sym typeface="Wingdings 2" pitchFamily="18" charset="2"/>
              </a:rPr>
              <a:t></a:t>
            </a:r>
            <a:endParaRPr kumimoji="1" lang="zh-CN" altLang="en-US" sz="3200">
              <a:latin typeface="黑体" pitchFamily="49" charset="-122"/>
              <a:ea typeface="黑体" pitchFamily="49" charset="-122"/>
            </a:endParaRPr>
          </a:p>
        </p:txBody>
      </p:sp>
      <p:sp>
        <p:nvSpPr>
          <p:cNvPr id="46083" name="Text Box 4"/>
          <p:cNvSpPr txBox="1">
            <a:spLocks noChangeArrowheads="1"/>
          </p:cNvSpPr>
          <p:nvPr/>
        </p:nvSpPr>
        <p:spPr bwMode="auto">
          <a:xfrm>
            <a:off x="539750" y="2657475"/>
            <a:ext cx="8207375" cy="457200"/>
          </a:xfrm>
          <a:prstGeom prst="rect">
            <a:avLst/>
          </a:prstGeom>
          <a:noFill/>
          <a:ln w="9525" algn="ctr">
            <a:noFill/>
            <a:miter lim="800000"/>
            <a:headEnd/>
            <a:tailEnd/>
          </a:ln>
        </p:spPr>
        <p:txBody>
          <a:bodyPr>
            <a:spAutoFit/>
          </a:bodyPr>
          <a:lstStyle/>
          <a:p>
            <a:endParaRPr kumimoji="1" lang="zh-CN" altLang="en-US" sz="2400">
              <a:latin typeface="黑体" pitchFamily="49" charset="-122"/>
              <a:ea typeface="黑体" pitchFamily="49" charset="-122"/>
            </a:endParaRPr>
          </a:p>
        </p:txBody>
      </p:sp>
      <p:sp>
        <p:nvSpPr>
          <p:cNvPr id="46084" name="WordArt 5"/>
          <p:cNvSpPr>
            <a:spLocks noChangeArrowheads="1" noChangeShapeType="1" noTextEdit="1"/>
          </p:cNvSpPr>
          <p:nvPr/>
        </p:nvSpPr>
        <p:spPr bwMode="auto">
          <a:xfrm>
            <a:off x="4859338" y="1081088"/>
            <a:ext cx="2305050" cy="384175"/>
          </a:xfrm>
          <a:prstGeom prst="rect">
            <a:avLst/>
          </a:prstGeom>
        </p:spPr>
        <p:txBody>
          <a:bodyPr wrap="none" fromWordArt="1">
            <a:prstTxWarp prst="textPlain">
              <a:avLst>
                <a:gd name="adj" fmla="val 50000"/>
              </a:avLst>
            </a:prstTxWarp>
          </a:bodyPr>
          <a:lstStyle/>
          <a:p>
            <a:pPr algn="ctr"/>
            <a:r>
              <a:rPr lang="zh-CN" altLang="en-US" sz="3600" kern="10">
                <a:ln w="12700">
                  <a:solidFill>
                    <a:srgbClr val="FFFF00"/>
                  </a:solidFill>
                  <a:round/>
                  <a:headEnd/>
                  <a:tailEnd/>
                </a:ln>
                <a:solidFill>
                  <a:srgbClr val="FFFF00"/>
                </a:solidFill>
                <a:effectLst>
                  <a:outerShdw dist="35921" dir="2700000" sy="50000" rotWithShape="0">
                    <a:srgbClr val="875B0D">
                      <a:alpha val="70000"/>
                    </a:srgbClr>
                  </a:outerShdw>
                </a:effectLst>
                <a:latin typeface="宋体"/>
                <a:ea typeface="宋体"/>
              </a:rPr>
              <a:t>标本分装、运送与接收</a:t>
            </a:r>
          </a:p>
        </p:txBody>
      </p:sp>
      <p:sp>
        <p:nvSpPr>
          <p:cNvPr id="46085" name="Text Box 6"/>
          <p:cNvSpPr txBox="1">
            <a:spLocks noChangeArrowheads="1"/>
          </p:cNvSpPr>
          <p:nvPr/>
        </p:nvSpPr>
        <p:spPr bwMode="auto">
          <a:xfrm>
            <a:off x="468313" y="2708275"/>
            <a:ext cx="8135937" cy="2446338"/>
          </a:xfrm>
          <a:prstGeom prst="rect">
            <a:avLst/>
          </a:prstGeom>
          <a:noFill/>
          <a:ln w="9525" algn="ctr">
            <a:noFill/>
            <a:miter lim="800000"/>
            <a:headEnd/>
            <a:tailEnd/>
          </a:ln>
        </p:spPr>
        <p:txBody>
          <a:bodyPr>
            <a:spAutoFit/>
          </a:bodyPr>
          <a:lstStyle/>
          <a:p>
            <a:pPr>
              <a:spcAft>
                <a:spcPct val="55000"/>
              </a:spcAft>
              <a:buClr>
                <a:srgbClr val="FFFF00"/>
              </a:buClr>
              <a:buFont typeface="Wingdings" pitchFamily="2" charset="2"/>
              <a:buChar char="¶"/>
            </a:pPr>
            <a:r>
              <a:rPr kumimoji="1" lang="zh-CN" altLang="en-US" sz="3000" b="1">
                <a:latin typeface="黑体" pitchFamily="49" charset="-122"/>
                <a:ea typeface="黑体" pitchFamily="49" charset="-122"/>
              </a:rPr>
              <a:t>所有标本在运输过程中应冷藏（</a:t>
            </a:r>
            <a:r>
              <a:rPr kumimoji="1" lang="en-US" altLang="zh-CN" sz="3000" b="1">
                <a:latin typeface="黑体" pitchFamily="49" charset="-122"/>
                <a:ea typeface="黑体" pitchFamily="49" charset="-122"/>
              </a:rPr>
              <a:t>4℃</a:t>
            </a:r>
            <a:r>
              <a:rPr kumimoji="1" lang="zh-CN" altLang="en-US" sz="3000" b="1">
                <a:latin typeface="黑体" pitchFamily="49" charset="-122"/>
                <a:ea typeface="黑体" pitchFamily="49" charset="-122"/>
              </a:rPr>
              <a:t>）</a:t>
            </a:r>
          </a:p>
          <a:p>
            <a:pPr>
              <a:spcAft>
                <a:spcPct val="55000"/>
              </a:spcAft>
              <a:buClr>
                <a:srgbClr val="FFFF00"/>
              </a:buClr>
              <a:buFont typeface="Wingdings" pitchFamily="2" charset="2"/>
              <a:buChar char="¶"/>
            </a:pPr>
            <a:r>
              <a:rPr kumimoji="1" lang="zh-CN" altLang="en-US" sz="3000" b="1">
                <a:latin typeface="黑体" pitchFamily="49" charset="-122"/>
                <a:ea typeface="黑体" pitchFamily="49" charset="-122"/>
              </a:rPr>
              <a:t>标本收集后应由专人</a:t>
            </a:r>
            <a:r>
              <a:rPr kumimoji="1" lang="en-US" altLang="zh-CN" sz="3000" b="1">
                <a:latin typeface="黑体" pitchFamily="49" charset="-122"/>
                <a:ea typeface="黑体" pitchFamily="49" charset="-122"/>
              </a:rPr>
              <a:t>24</a:t>
            </a:r>
            <a:r>
              <a:rPr kumimoji="1" lang="zh-CN" altLang="en-US" sz="3000" b="1">
                <a:latin typeface="黑体" pitchFamily="49" charset="-122"/>
                <a:ea typeface="黑体" pitchFamily="49" charset="-122"/>
              </a:rPr>
              <a:t>小时内送检</a:t>
            </a:r>
          </a:p>
          <a:p>
            <a:pPr>
              <a:buClr>
                <a:srgbClr val="FFFF00"/>
              </a:buClr>
              <a:buFont typeface="Wingdings" pitchFamily="2" charset="2"/>
              <a:buChar char="¶"/>
            </a:pPr>
            <a:r>
              <a:rPr kumimoji="1" lang="zh-CN" altLang="en-US" sz="3000" b="1">
                <a:latin typeface="黑体" pitchFamily="49" charset="-122"/>
                <a:ea typeface="黑体" pitchFamily="49" charset="-122"/>
              </a:rPr>
              <a:t>采集的标本若不能在</a:t>
            </a:r>
            <a:r>
              <a:rPr kumimoji="1" lang="en-US" altLang="zh-CN" sz="3000" b="1">
                <a:latin typeface="黑体" pitchFamily="49" charset="-122"/>
                <a:ea typeface="黑体" pitchFamily="49" charset="-122"/>
              </a:rPr>
              <a:t>24</a:t>
            </a:r>
            <a:r>
              <a:rPr kumimoji="1" lang="zh-CN" altLang="en-US" sz="3000" b="1">
                <a:latin typeface="黑体" pitchFamily="49" charset="-122"/>
                <a:ea typeface="黑体" pitchFamily="49" charset="-122"/>
              </a:rPr>
              <a:t>～</a:t>
            </a:r>
            <a:r>
              <a:rPr kumimoji="1" lang="en-US" altLang="zh-CN" sz="3000" b="1">
                <a:latin typeface="黑体" pitchFamily="49" charset="-122"/>
                <a:ea typeface="黑体" pitchFamily="49" charset="-122"/>
              </a:rPr>
              <a:t>48</a:t>
            </a:r>
            <a:r>
              <a:rPr kumimoji="1" lang="zh-CN" altLang="en-US" sz="3000" b="1">
                <a:latin typeface="黑体" pitchFamily="49" charset="-122"/>
                <a:ea typeface="黑体" pitchFamily="49" charset="-122"/>
              </a:rPr>
              <a:t>小时送检，应在－</a:t>
            </a:r>
            <a:r>
              <a:rPr kumimoji="1" lang="en-US" altLang="zh-CN" sz="3000" b="1">
                <a:latin typeface="黑体" pitchFamily="49" charset="-122"/>
                <a:ea typeface="黑体" pitchFamily="49" charset="-122"/>
              </a:rPr>
              <a:t>70 ℃</a:t>
            </a:r>
            <a:r>
              <a:rPr kumimoji="1" lang="zh-CN" altLang="en-US" sz="3000" b="1">
                <a:latin typeface="黑体" pitchFamily="49" charset="-122"/>
                <a:ea typeface="黑体" pitchFamily="49" charset="-122"/>
              </a:rPr>
              <a:t>以下条件保存。</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AutoShape 2"/>
          <p:cNvSpPr>
            <a:spLocks noGrp="1" noChangeArrowheads="1"/>
          </p:cNvSpPr>
          <p:nvPr>
            <p:ph type="title"/>
          </p:nvPr>
        </p:nvSpPr>
        <p:spPr/>
        <p:txBody>
          <a:bodyPr/>
          <a:lstStyle/>
          <a:p>
            <a:pPr algn="l" eaLnBrk="1" hangingPunct="1"/>
            <a:r>
              <a:rPr lang="zh-CN" altLang="en-US" dirty="0" smtClean="0">
                <a:ea typeface="华文隶书" pitchFamily="2" charset="-122"/>
              </a:rPr>
              <a:t>   三、采样工具</a:t>
            </a:r>
            <a:endParaRPr lang="zh-CN" altLang="en-US" dirty="0" smtClean="0">
              <a:solidFill>
                <a:schemeClr val="bg1"/>
              </a:solidFill>
            </a:endParaRPr>
          </a:p>
        </p:txBody>
      </p:sp>
      <p:graphicFrame>
        <p:nvGraphicFramePr>
          <p:cNvPr id="4" name="Group 106"/>
          <p:cNvGraphicFramePr>
            <a:graphicFrameLocks noGrp="1"/>
          </p:cNvGraphicFramePr>
          <p:nvPr/>
        </p:nvGraphicFramePr>
        <p:xfrm>
          <a:off x="214282" y="1928802"/>
          <a:ext cx="8643998" cy="4143404"/>
        </p:xfrm>
        <a:graphic>
          <a:graphicData uri="http://schemas.openxmlformats.org/drawingml/2006/table">
            <a:tbl>
              <a:tblPr/>
              <a:tblGrid>
                <a:gridCol w="1643074"/>
                <a:gridCol w="7000924"/>
              </a:tblGrid>
              <a:tr h="49762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chemeClr val="tx1"/>
                          </a:solidFill>
                          <a:effectLst/>
                          <a:latin typeface="方正大标宋简体" pitchFamily="2" charset="-122"/>
                          <a:ea typeface="方正大标宋简体" pitchFamily="2" charset="-122"/>
                          <a:cs typeface="Times New Roman" pitchFamily="18" charset="0"/>
                        </a:rPr>
                        <a:t>种　类</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chemeClr val="tx1"/>
                          </a:solidFill>
                          <a:effectLst/>
                          <a:latin typeface="方正大标宋简体" pitchFamily="2" charset="-122"/>
                          <a:ea typeface="方正大标宋简体" pitchFamily="2" charset="-122"/>
                          <a:cs typeface="Times New Roman" pitchFamily="18" charset="0"/>
                        </a:rPr>
                        <a:t>主　　　要　　　物　　　品</a:t>
                      </a: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4405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800" b="1" i="0" u="none" strike="noStrike" cap="none" normalizeH="0" baseline="0" smtClean="0">
                          <a:ln>
                            <a:noFill/>
                          </a:ln>
                          <a:solidFill>
                            <a:schemeClr val="tx1"/>
                          </a:solidFill>
                          <a:effectLst/>
                          <a:latin typeface="Times New Roman" pitchFamily="18" charset="0"/>
                          <a:ea typeface="仿宋_GB2312" pitchFamily="49" charset="-122"/>
                          <a:cs typeface="Times New Roman" pitchFamily="18" charset="0"/>
                        </a:rPr>
                        <a:t>采样工具</a:t>
                      </a:r>
                      <a:endParaRPr kumimoji="0" lang="zh-CN" altLang="en-US" sz="1800" b="1" i="0" u="none" strike="noStrike" cap="none" normalizeH="0" baseline="0" smtClean="0">
                        <a:ln>
                          <a:noFill/>
                        </a:ln>
                        <a:solidFill>
                          <a:schemeClr val="tx1"/>
                        </a:solidFill>
                        <a:effectLst/>
                        <a:latin typeface="Arial" charset="0"/>
                        <a:ea typeface="仿宋_GB2312" pitchFamily="49" charset="-122"/>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chemeClr val="tx1"/>
                          </a:solidFill>
                          <a:effectLst/>
                          <a:latin typeface="Times New Roman" pitchFamily="18" charset="0"/>
                          <a:ea typeface="仿宋_GB2312" pitchFamily="49" charset="-122"/>
                          <a:cs typeface="Times New Roman" pitchFamily="18" charset="0"/>
                        </a:rPr>
                        <a:t>消毒棉签、生理盐水、试管、试管架、玻片、镊子、勺子、剪刀、酒精灯、</a:t>
                      </a:r>
                      <a:r>
                        <a:rPr kumimoji="0" lang="en-US" altLang="zh-CN" sz="1800" b="1" i="0" u="none" strike="noStrike" cap="none" normalizeH="0" baseline="0" dirty="0" smtClean="0">
                          <a:ln>
                            <a:noFill/>
                          </a:ln>
                          <a:solidFill>
                            <a:schemeClr val="tx1"/>
                          </a:solidFill>
                          <a:effectLst/>
                          <a:latin typeface="Times New Roman" pitchFamily="18" charset="0"/>
                          <a:ea typeface="仿宋_GB2312" pitchFamily="49" charset="-122"/>
                          <a:cs typeface="Times New Roman" pitchFamily="18" charset="0"/>
                        </a:rPr>
                        <a:t>75%</a:t>
                      </a:r>
                      <a:r>
                        <a:rPr kumimoji="0" lang="zh-CN" altLang="en-US" sz="1800" b="1" i="0" u="none" strike="noStrike" cap="none" normalizeH="0" baseline="0" dirty="0" smtClean="0">
                          <a:ln>
                            <a:noFill/>
                          </a:ln>
                          <a:solidFill>
                            <a:schemeClr val="tx1"/>
                          </a:solidFill>
                          <a:effectLst/>
                          <a:latin typeface="Times New Roman" pitchFamily="18" charset="0"/>
                          <a:ea typeface="仿宋_GB2312" pitchFamily="49" charset="-122"/>
                          <a:cs typeface="Times New Roman" pitchFamily="18" charset="0"/>
                        </a:rPr>
                        <a:t>酒精棉球、咽拭子、肛拭子注射器、标号用品等。</a:t>
                      </a:r>
                      <a:endParaRPr kumimoji="0" lang="zh-CN" altLang="en-US" sz="1800" b="1" i="0" u="none" strike="noStrike" cap="none" normalizeH="0" baseline="0" dirty="0" smtClean="0">
                        <a:ln>
                          <a:noFill/>
                        </a:ln>
                        <a:solidFill>
                          <a:schemeClr val="tx1"/>
                        </a:solidFill>
                        <a:effectLst/>
                        <a:latin typeface="Arial" charset="0"/>
                        <a:ea typeface="仿宋_GB2312" pitchFamily="49"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7084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800" b="1" i="0" u="none" strike="noStrike" cap="none" normalizeH="0" baseline="0" smtClean="0">
                          <a:ln>
                            <a:noFill/>
                          </a:ln>
                          <a:solidFill>
                            <a:schemeClr val="tx1"/>
                          </a:solidFill>
                          <a:effectLst/>
                          <a:latin typeface="Times New Roman" pitchFamily="18" charset="0"/>
                          <a:ea typeface="仿宋_GB2312" pitchFamily="49" charset="-122"/>
                          <a:cs typeface="Times New Roman" pitchFamily="18" charset="0"/>
                        </a:rPr>
                        <a:t>样品容器</a:t>
                      </a:r>
                      <a:endParaRPr kumimoji="0" lang="zh-CN" altLang="en-US" sz="1800" b="1" i="0" u="none" strike="noStrike" cap="none" normalizeH="0" baseline="0" smtClean="0">
                        <a:ln>
                          <a:noFill/>
                        </a:ln>
                        <a:solidFill>
                          <a:schemeClr val="tx1"/>
                        </a:solidFill>
                        <a:effectLst/>
                        <a:latin typeface="Arial" charset="0"/>
                        <a:ea typeface="仿宋_GB2312" pitchFamily="49" charset="-122"/>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chemeClr val="tx1"/>
                          </a:solidFill>
                          <a:effectLst/>
                          <a:latin typeface="Times New Roman" pitchFamily="18" charset="0"/>
                          <a:ea typeface="仿宋_GB2312" pitchFamily="49" charset="-122"/>
                          <a:cs typeface="Times New Roman" pitchFamily="18" charset="0"/>
                        </a:rPr>
                        <a:t>病毒采样管、塑料袋、广口瓶、标签、真空采血管、离心管、样品冷藏设施等。</a:t>
                      </a:r>
                      <a:endParaRPr kumimoji="0" lang="zh-CN" altLang="en-US" sz="1800" b="1" i="0" u="none" strike="noStrike" cap="none" normalizeH="0" baseline="0" dirty="0" smtClean="0">
                        <a:ln>
                          <a:noFill/>
                        </a:ln>
                        <a:solidFill>
                          <a:schemeClr val="tx1"/>
                        </a:solidFill>
                        <a:effectLst/>
                        <a:latin typeface="Arial" charset="0"/>
                        <a:ea typeface="仿宋_GB2312" pitchFamily="49"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762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800" b="1" i="0" u="none" strike="noStrike" cap="none" normalizeH="0" baseline="0" smtClean="0">
                          <a:ln>
                            <a:noFill/>
                          </a:ln>
                          <a:solidFill>
                            <a:schemeClr val="tx1"/>
                          </a:solidFill>
                          <a:effectLst/>
                          <a:latin typeface="Times New Roman" pitchFamily="18" charset="0"/>
                          <a:ea typeface="仿宋_GB2312" pitchFamily="49" charset="-122"/>
                          <a:cs typeface="Times New Roman" pitchFamily="18" charset="0"/>
                        </a:rPr>
                        <a:t>防护用品</a:t>
                      </a:r>
                      <a:endParaRPr kumimoji="0" lang="zh-CN" altLang="en-US" sz="1800" b="1" i="0" u="none" strike="noStrike" cap="none" normalizeH="0" baseline="0" smtClean="0">
                        <a:ln>
                          <a:noFill/>
                        </a:ln>
                        <a:solidFill>
                          <a:schemeClr val="tx1"/>
                        </a:solidFill>
                        <a:effectLst/>
                        <a:latin typeface="Arial" charset="0"/>
                        <a:ea typeface="仿宋_GB2312" pitchFamily="49" charset="-122"/>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chemeClr val="tx1"/>
                          </a:solidFill>
                          <a:effectLst/>
                          <a:latin typeface="Times New Roman" pitchFamily="18" charset="0"/>
                          <a:ea typeface="仿宋_GB2312" pitchFamily="49" charset="-122"/>
                          <a:cs typeface="Times New Roman" pitchFamily="18" charset="0"/>
                        </a:rPr>
                        <a:t>工作衣及隔离衣、口罩、白帽子、手套、靴子等。</a:t>
                      </a:r>
                      <a:endParaRPr kumimoji="0" lang="zh-CN" altLang="en-US" sz="1800" b="1" i="0" u="none" strike="noStrike" cap="none" normalizeH="0" baseline="0" dirty="0" smtClean="0">
                        <a:ln>
                          <a:noFill/>
                        </a:ln>
                        <a:solidFill>
                          <a:schemeClr val="tx1"/>
                        </a:solidFill>
                        <a:effectLst/>
                        <a:latin typeface="Arial" charset="0"/>
                        <a:ea typeface="仿宋_GB2312" pitchFamily="49"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5636">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800" b="1" i="0" u="none" strike="noStrike" cap="none" normalizeH="0" baseline="0" smtClean="0">
                          <a:ln>
                            <a:noFill/>
                          </a:ln>
                          <a:solidFill>
                            <a:schemeClr val="tx1"/>
                          </a:solidFill>
                          <a:effectLst/>
                          <a:latin typeface="Times New Roman" pitchFamily="18" charset="0"/>
                          <a:ea typeface="仿宋_GB2312" pitchFamily="49" charset="-122"/>
                          <a:cs typeface="Times New Roman" pitchFamily="18" charset="0"/>
                        </a:rPr>
                        <a:t>调查表格</a:t>
                      </a:r>
                      <a:endParaRPr kumimoji="0" lang="zh-CN" altLang="en-US" sz="1800" b="1" i="0" u="none" strike="noStrike" cap="none" normalizeH="0" baseline="0" smtClean="0">
                        <a:ln>
                          <a:noFill/>
                        </a:ln>
                        <a:solidFill>
                          <a:schemeClr val="tx1"/>
                        </a:solidFill>
                        <a:effectLst/>
                        <a:latin typeface="Arial" charset="0"/>
                        <a:ea typeface="仿宋_GB2312" pitchFamily="49" charset="-122"/>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chemeClr val="tx1"/>
                          </a:solidFill>
                          <a:effectLst/>
                          <a:latin typeface="Times New Roman" pitchFamily="18" charset="0"/>
                          <a:ea typeface="仿宋_GB2312" pitchFamily="49" charset="-122"/>
                          <a:cs typeface="Times New Roman" pitchFamily="18" charset="0"/>
                        </a:rPr>
                        <a:t>流调表、采样记录、样品采（送）样单等。</a:t>
                      </a:r>
                      <a:endParaRPr kumimoji="0" lang="zh-CN" altLang="en-US" sz="1800" b="1" i="0" u="none" strike="noStrike" cap="none" normalizeH="0" baseline="0" dirty="0" smtClean="0">
                        <a:ln>
                          <a:noFill/>
                        </a:ln>
                        <a:solidFill>
                          <a:schemeClr val="tx1"/>
                        </a:solidFill>
                        <a:effectLst/>
                        <a:latin typeface="Arial" charset="0"/>
                        <a:ea typeface="仿宋_GB2312" pitchFamily="49"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762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chemeClr val="tx1"/>
                          </a:solidFill>
                          <a:effectLst/>
                          <a:latin typeface="Times New Roman" pitchFamily="18" charset="0"/>
                          <a:ea typeface="仿宋_GB2312" pitchFamily="49" charset="-122"/>
                          <a:cs typeface="Times New Roman" pitchFamily="18" charset="0"/>
                        </a:rPr>
                        <a:t>检验设备</a:t>
                      </a:r>
                      <a:endParaRPr kumimoji="0" lang="zh-CN" altLang="en-US" sz="1800" b="1" i="0" u="none" strike="noStrike" cap="none" normalizeH="0" baseline="0" dirty="0" smtClean="0">
                        <a:ln>
                          <a:noFill/>
                        </a:ln>
                        <a:solidFill>
                          <a:schemeClr val="tx1"/>
                        </a:solidFill>
                        <a:effectLst/>
                        <a:latin typeface="Arial" charset="0"/>
                        <a:ea typeface="仿宋_GB2312" pitchFamily="49" charset="-122"/>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chemeClr val="tx1"/>
                          </a:solidFill>
                          <a:effectLst/>
                          <a:latin typeface="Times New Roman" pitchFamily="18" charset="0"/>
                          <a:ea typeface="仿宋_GB2312" pitchFamily="49" charset="-122"/>
                          <a:cs typeface="Times New Roman" pitchFamily="18" charset="0"/>
                        </a:rPr>
                        <a:t>温度计、专用培养基等。</a:t>
                      </a:r>
                      <a:endParaRPr kumimoji="0" lang="zh-CN" altLang="en-US" sz="1800" b="1" i="0" u="none" strike="noStrike" cap="none" normalizeH="0" baseline="0" dirty="0" smtClean="0">
                        <a:ln>
                          <a:noFill/>
                        </a:ln>
                        <a:solidFill>
                          <a:schemeClr val="tx1"/>
                        </a:solidFill>
                        <a:effectLst/>
                        <a:latin typeface="Arial" charset="0"/>
                        <a:ea typeface="仿宋_GB2312" pitchFamily="49"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2"/>
          <p:cNvSpPr txBox="1">
            <a:spLocks noChangeArrowheads="1"/>
          </p:cNvSpPr>
          <p:nvPr/>
        </p:nvSpPr>
        <p:spPr bwMode="auto">
          <a:xfrm>
            <a:off x="827088" y="981075"/>
            <a:ext cx="3024187" cy="528638"/>
          </a:xfrm>
          <a:prstGeom prst="rect">
            <a:avLst/>
          </a:prstGeom>
          <a:gradFill rotWithShape="1">
            <a:gsLst>
              <a:gs pos="0">
                <a:srgbClr val="610079"/>
              </a:gs>
              <a:gs pos="50000">
                <a:srgbClr val="CC00FF"/>
              </a:gs>
              <a:gs pos="100000">
                <a:srgbClr val="610079"/>
              </a:gs>
            </a:gsLst>
            <a:lin ang="18900000" scaled="1"/>
          </a:gradFill>
          <a:ln w="9525" algn="ctr">
            <a:solidFill>
              <a:srgbClr val="FFCC00"/>
            </a:solidFill>
            <a:miter lim="800000"/>
            <a:headEnd/>
            <a:tailEnd/>
          </a:ln>
        </p:spPr>
        <p:txBody>
          <a:bodyPr>
            <a:spAutoFit/>
          </a:bodyPr>
          <a:lstStyle/>
          <a:p>
            <a:r>
              <a:rPr kumimoji="1" lang="zh-CN" altLang="en-US" sz="2800">
                <a:latin typeface="黑体" pitchFamily="49" charset="-122"/>
                <a:ea typeface="黑体" pitchFamily="49" charset="-122"/>
              </a:rPr>
              <a:t>现场采样和要求</a:t>
            </a:r>
            <a:endParaRPr kumimoji="1" lang="zh-CN" altLang="en-US" sz="3200">
              <a:latin typeface="黑体" pitchFamily="49" charset="-122"/>
              <a:ea typeface="黑体" pitchFamily="49" charset="-122"/>
            </a:endParaRPr>
          </a:p>
        </p:txBody>
      </p:sp>
      <p:sp>
        <p:nvSpPr>
          <p:cNvPr id="48130" name="Rectangle 3"/>
          <p:cNvSpPr>
            <a:spLocks noChangeArrowheads="1"/>
          </p:cNvSpPr>
          <p:nvPr/>
        </p:nvSpPr>
        <p:spPr bwMode="auto">
          <a:xfrm>
            <a:off x="3995738" y="765175"/>
            <a:ext cx="760412" cy="823913"/>
          </a:xfrm>
          <a:prstGeom prst="rect">
            <a:avLst/>
          </a:prstGeom>
          <a:noFill/>
          <a:ln w="9525" algn="ctr">
            <a:noFill/>
            <a:miter lim="800000"/>
            <a:headEnd/>
            <a:tailEnd/>
          </a:ln>
        </p:spPr>
        <p:txBody>
          <a:bodyPr wrap="none">
            <a:spAutoFit/>
          </a:bodyPr>
          <a:lstStyle/>
          <a:p>
            <a:r>
              <a:rPr kumimoji="1" lang="zh-CN" altLang="en-US" sz="4800">
                <a:latin typeface="黑体" pitchFamily="49" charset="-122"/>
                <a:ea typeface="黑体" pitchFamily="49" charset="-122"/>
                <a:sym typeface="Wingdings 2" pitchFamily="18" charset="2"/>
              </a:rPr>
              <a:t></a:t>
            </a:r>
            <a:endParaRPr kumimoji="1" lang="zh-CN" altLang="en-US" sz="3200">
              <a:latin typeface="黑体" pitchFamily="49" charset="-122"/>
              <a:ea typeface="黑体" pitchFamily="49" charset="-122"/>
            </a:endParaRPr>
          </a:p>
        </p:txBody>
      </p:sp>
      <p:sp>
        <p:nvSpPr>
          <p:cNvPr id="48131" name="Text Box 4"/>
          <p:cNvSpPr txBox="1">
            <a:spLocks noChangeArrowheads="1"/>
          </p:cNvSpPr>
          <p:nvPr/>
        </p:nvSpPr>
        <p:spPr bwMode="auto">
          <a:xfrm>
            <a:off x="539750" y="2657475"/>
            <a:ext cx="8207375" cy="457200"/>
          </a:xfrm>
          <a:prstGeom prst="rect">
            <a:avLst/>
          </a:prstGeom>
          <a:noFill/>
          <a:ln w="9525" algn="ctr">
            <a:noFill/>
            <a:miter lim="800000"/>
            <a:headEnd/>
            <a:tailEnd/>
          </a:ln>
        </p:spPr>
        <p:txBody>
          <a:bodyPr>
            <a:spAutoFit/>
          </a:bodyPr>
          <a:lstStyle/>
          <a:p>
            <a:endParaRPr kumimoji="1" lang="zh-CN" altLang="en-US" sz="2400">
              <a:latin typeface="黑体" pitchFamily="49" charset="-122"/>
              <a:ea typeface="黑体" pitchFamily="49" charset="-122"/>
            </a:endParaRPr>
          </a:p>
        </p:txBody>
      </p:sp>
      <p:sp>
        <p:nvSpPr>
          <p:cNvPr id="48132" name="WordArt 5"/>
          <p:cNvSpPr>
            <a:spLocks noChangeArrowheads="1" noChangeShapeType="1" noTextEdit="1"/>
          </p:cNvSpPr>
          <p:nvPr/>
        </p:nvSpPr>
        <p:spPr bwMode="auto">
          <a:xfrm>
            <a:off x="4859338" y="1081088"/>
            <a:ext cx="2305050" cy="384175"/>
          </a:xfrm>
          <a:prstGeom prst="rect">
            <a:avLst/>
          </a:prstGeom>
        </p:spPr>
        <p:txBody>
          <a:bodyPr wrap="none" fromWordArt="1">
            <a:prstTxWarp prst="textPlain">
              <a:avLst>
                <a:gd name="adj" fmla="val 50000"/>
              </a:avLst>
            </a:prstTxWarp>
          </a:bodyPr>
          <a:lstStyle/>
          <a:p>
            <a:pPr algn="ctr"/>
            <a:r>
              <a:rPr lang="zh-CN" altLang="en-US" sz="3600" kern="10">
                <a:ln w="12700">
                  <a:solidFill>
                    <a:srgbClr val="FFFF00"/>
                  </a:solidFill>
                  <a:round/>
                  <a:headEnd/>
                  <a:tailEnd/>
                </a:ln>
                <a:solidFill>
                  <a:srgbClr val="FFFF00"/>
                </a:solidFill>
                <a:effectLst>
                  <a:outerShdw dist="35921" dir="2700000" sy="50000" rotWithShape="0">
                    <a:srgbClr val="875B0D">
                      <a:alpha val="70000"/>
                    </a:srgbClr>
                  </a:outerShdw>
                </a:effectLst>
                <a:latin typeface="宋体"/>
                <a:ea typeface="宋体"/>
              </a:rPr>
              <a:t>及注意事项</a:t>
            </a:r>
          </a:p>
        </p:txBody>
      </p:sp>
      <p:sp>
        <p:nvSpPr>
          <p:cNvPr id="48133" name="Text Box 6"/>
          <p:cNvSpPr txBox="1">
            <a:spLocks noChangeArrowheads="1"/>
          </p:cNvSpPr>
          <p:nvPr/>
        </p:nvSpPr>
        <p:spPr bwMode="auto">
          <a:xfrm>
            <a:off x="611188" y="1989138"/>
            <a:ext cx="7775575" cy="3165475"/>
          </a:xfrm>
          <a:prstGeom prst="rect">
            <a:avLst/>
          </a:prstGeom>
          <a:noFill/>
          <a:ln w="9525" algn="ctr">
            <a:noFill/>
            <a:miter lim="800000"/>
            <a:headEnd/>
            <a:tailEnd/>
          </a:ln>
        </p:spPr>
        <p:txBody>
          <a:bodyPr>
            <a:spAutoFit/>
          </a:bodyPr>
          <a:lstStyle/>
          <a:p>
            <a:pPr>
              <a:lnSpc>
                <a:spcPct val="180000"/>
              </a:lnSpc>
              <a:buClr>
                <a:srgbClr val="FFFF00"/>
              </a:buClr>
              <a:buFont typeface="Wingdings 2" pitchFamily="18" charset="2"/>
              <a:buChar char="N"/>
            </a:pPr>
            <a:r>
              <a:rPr kumimoji="1" lang="zh-CN" altLang="en-US" sz="2800" dirty="0">
                <a:latin typeface="黑体" pitchFamily="49" charset="-122"/>
                <a:ea typeface="黑体" pitchFamily="49" charset="-122"/>
              </a:rPr>
              <a:t>采样登记表信</a:t>
            </a:r>
            <a:r>
              <a:rPr kumimoji="1" lang="zh-CN" altLang="en-US" sz="2800" dirty="0" smtClean="0">
                <a:latin typeface="黑体" pitchFamily="49" charset="-122"/>
                <a:ea typeface="黑体" pitchFamily="49" charset="-122"/>
              </a:rPr>
              <a:t>息：全不</a:t>
            </a:r>
            <a:r>
              <a:rPr kumimoji="1" lang="zh-CN" altLang="en-US" sz="2800" dirty="0">
                <a:latin typeface="黑体" pitchFamily="49" charset="-122"/>
                <a:ea typeface="黑体" pitchFamily="49" charset="-122"/>
              </a:rPr>
              <a:t>全</a:t>
            </a:r>
          </a:p>
          <a:p>
            <a:pPr>
              <a:lnSpc>
                <a:spcPct val="180000"/>
              </a:lnSpc>
              <a:buClr>
                <a:srgbClr val="FFFF00"/>
              </a:buClr>
              <a:buFont typeface="Wingdings 2" pitchFamily="18" charset="2"/>
              <a:buChar char="N"/>
            </a:pPr>
            <a:r>
              <a:rPr kumimoji="1" lang="zh-CN" altLang="en-US" sz="2800" dirty="0">
                <a:latin typeface="黑体" pitchFamily="49" charset="-122"/>
                <a:ea typeface="黑体" pitchFamily="49" charset="-122"/>
              </a:rPr>
              <a:t>装检材的容</a:t>
            </a:r>
            <a:r>
              <a:rPr kumimoji="1" lang="zh-CN" altLang="en-US" sz="2800" dirty="0" smtClean="0">
                <a:latin typeface="黑体" pitchFamily="49" charset="-122"/>
                <a:ea typeface="黑体" pitchFamily="49" charset="-122"/>
              </a:rPr>
              <a:t>器</a:t>
            </a:r>
            <a:r>
              <a:rPr kumimoji="1" lang="en-US" altLang="zh-CN" sz="2800" dirty="0" smtClean="0">
                <a:latin typeface="黑体" pitchFamily="49" charset="-122"/>
                <a:ea typeface="黑体" pitchFamily="49" charset="-122"/>
              </a:rPr>
              <a:t>:</a:t>
            </a:r>
            <a:r>
              <a:rPr kumimoji="1" lang="zh-CN" altLang="en-US" sz="2800" dirty="0" smtClean="0">
                <a:latin typeface="黑体" pitchFamily="49" charset="-122"/>
                <a:ea typeface="黑体" pitchFamily="49" charset="-122"/>
              </a:rPr>
              <a:t>符合不</a:t>
            </a:r>
            <a:r>
              <a:rPr kumimoji="1" lang="zh-CN" altLang="en-US" sz="2800" dirty="0">
                <a:latin typeface="黑体" pitchFamily="49" charset="-122"/>
                <a:ea typeface="黑体" pitchFamily="49" charset="-122"/>
              </a:rPr>
              <a:t>符合要求</a:t>
            </a:r>
          </a:p>
          <a:p>
            <a:pPr>
              <a:lnSpc>
                <a:spcPct val="180000"/>
              </a:lnSpc>
              <a:buClr>
                <a:srgbClr val="FFFF00"/>
              </a:buClr>
              <a:buFont typeface="Wingdings 2" pitchFamily="18" charset="2"/>
              <a:buChar char="N"/>
            </a:pPr>
            <a:r>
              <a:rPr kumimoji="1" lang="zh-CN" altLang="en-US" sz="2800" dirty="0">
                <a:latin typeface="黑体" pitchFamily="49" charset="-122"/>
                <a:ea typeface="黑体" pitchFamily="49" charset="-122"/>
              </a:rPr>
              <a:t>采样送检防</a:t>
            </a:r>
            <a:r>
              <a:rPr kumimoji="1" lang="zh-CN" altLang="en-US" sz="2800" dirty="0" smtClean="0">
                <a:latin typeface="黑体" pitchFamily="49" charset="-122"/>
                <a:ea typeface="黑体" pitchFamily="49" charset="-122"/>
              </a:rPr>
              <a:t>护：选择对不对</a:t>
            </a:r>
            <a:endParaRPr kumimoji="1" lang="zh-CN" altLang="en-US" sz="2800" dirty="0">
              <a:latin typeface="黑体" pitchFamily="49" charset="-122"/>
              <a:ea typeface="黑体" pitchFamily="49" charset="-122"/>
            </a:endParaRPr>
          </a:p>
          <a:p>
            <a:pPr>
              <a:lnSpc>
                <a:spcPct val="180000"/>
              </a:lnSpc>
              <a:buClr>
                <a:srgbClr val="FFFF00"/>
              </a:buClr>
              <a:buFont typeface="Wingdings 2" pitchFamily="18" charset="2"/>
              <a:buChar char="N"/>
            </a:pPr>
            <a:r>
              <a:rPr kumimoji="1" lang="zh-CN" altLang="en-US" sz="2800" dirty="0">
                <a:latin typeface="黑体" pitchFamily="49" charset="-122"/>
                <a:ea typeface="黑体" pitchFamily="49" charset="-122"/>
              </a:rPr>
              <a:t>检材选</a:t>
            </a:r>
            <a:r>
              <a:rPr kumimoji="1" lang="zh-CN" altLang="en-US" sz="2800" dirty="0" smtClean="0">
                <a:latin typeface="黑体" pitchFamily="49" charset="-122"/>
                <a:ea typeface="黑体" pitchFamily="49" charset="-122"/>
              </a:rPr>
              <a:t>择</a:t>
            </a:r>
            <a:r>
              <a:rPr kumimoji="1" lang="en-US" altLang="zh-CN" sz="2800" dirty="0" smtClean="0">
                <a:latin typeface="黑体" pitchFamily="49" charset="-122"/>
                <a:ea typeface="黑体" pitchFamily="49" charset="-122"/>
              </a:rPr>
              <a:t>:</a:t>
            </a:r>
            <a:r>
              <a:rPr kumimoji="1" lang="zh-CN" altLang="en-US" sz="2800" dirty="0" smtClean="0">
                <a:latin typeface="黑体" pitchFamily="49" charset="-122"/>
                <a:ea typeface="黑体" pitchFamily="49" charset="-122"/>
              </a:rPr>
              <a:t>正确与否</a:t>
            </a:r>
            <a:endParaRPr kumimoji="1" lang="zh-CN" altLang="en-US" sz="2800" dirty="0">
              <a:latin typeface="黑体" pitchFamily="49" charset="-122"/>
              <a:ea typeface="黑体" pitchFamily="49" charset="-122"/>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p:cNvSpPr>
          <p:nvPr>
            <p:ph type="title"/>
          </p:nvPr>
        </p:nvSpPr>
        <p:spPr/>
        <p:txBody>
          <a:bodyPr/>
          <a:lstStyle/>
          <a:p>
            <a:pPr algn="l" eaLnBrk="1" hangingPunct="1"/>
            <a:r>
              <a:rPr lang="zh-CN" altLang="en-US" dirty="0" smtClean="0">
                <a:ea typeface="华文隶书"/>
                <a:cs typeface="华文隶书"/>
              </a:rPr>
              <a:t>手足口</a:t>
            </a:r>
          </a:p>
        </p:txBody>
      </p:sp>
      <p:pic>
        <p:nvPicPr>
          <p:cNvPr id="51202" name="Picture 4"/>
          <p:cNvPicPr>
            <a:picLocks noGrp="1" noChangeAspect="1" noChangeArrowheads="1"/>
          </p:cNvPicPr>
          <p:nvPr>
            <p:ph type="body" idx="1"/>
          </p:nvPr>
        </p:nvPicPr>
        <p:blipFill>
          <a:blip r:embed="rId2"/>
          <a:srcRect/>
          <a:stretch>
            <a:fillRect/>
          </a:stretch>
        </p:blipFill>
        <p:spPr>
          <a:xfrm>
            <a:off x="323850" y="1844675"/>
            <a:ext cx="3035300" cy="3451225"/>
          </a:xfrm>
        </p:spPr>
      </p:pic>
      <p:pic>
        <p:nvPicPr>
          <p:cNvPr id="51203" name="Picture 8" descr="hfmd_vesi"/>
          <p:cNvPicPr>
            <a:picLocks noChangeAspect="1" noChangeArrowheads="1"/>
          </p:cNvPicPr>
          <p:nvPr/>
        </p:nvPicPr>
        <p:blipFill>
          <a:blip r:embed="rId3"/>
          <a:srcRect/>
          <a:stretch>
            <a:fillRect/>
          </a:stretch>
        </p:blipFill>
        <p:spPr bwMode="auto">
          <a:xfrm>
            <a:off x="6227763" y="1844675"/>
            <a:ext cx="2573337" cy="1716088"/>
          </a:xfrm>
          <a:prstGeom prst="rect">
            <a:avLst/>
          </a:prstGeom>
          <a:noFill/>
          <a:ln w="9525">
            <a:noFill/>
            <a:miter lim="800000"/>
            <a:headEnd/>
            <a:tailEnd/>
          </a:ln>
        </p:spPr>
      </p:pic>
      <p:pic>
        <p:nvPicPr>
          <p:cNvPr id="51204" name="Picture 9"/>
          <p:cNvPicPr>
            <a:picLocks noChangeAspect="1" noChangeArrowheads="1"/>
          </p:cNvPicPr>
          <p:nvPr/>
        </p:nvPicPr>
        <p:blipFill>
          <a:blip r:embed="rId4"/>
          <a:srcRect/>
          <a:stretch>
            <a:fillRect/>
          </a:stretch>
        </p:blipFill>
        <p:spPr bwMode="auto">
          <a:xfrm>
            <a:off x="3348038" y="1844675"/>
            <a:ext cx="2854325" cy="1790700"/>
          </a:xfrm>
          <a:prstGeom prst="rect">
            <a:avLst/>
          </a:prstGeom>
          <a:noFill/>
          <a:ln w="9525">
            <a:noFill/>
            <a:miter lim="800000"/>
            <a:headEnd/>
            <a:tailEnd/>
          </a:ln>
        </p:spPr>
      </p:pic>
      <p:pic>
        <p:nvPicPr>
          <p:cNvPr id="51205" name="Picture 11" descr="hfmf"/>
          <p:cNvPicPr>
            <a:picLocks noChangeAspect="1" noChangeArrowheads="1"/>
          </p:cNvPicPr>
          <p:nvPr/>
        </p:nvPicPr>
        <p:blipFill>
          <a:blip r:embed="rId5"/>
          <a:srcRect/>
          <a:stretch>
            <a:fillRect/>
          </a:stretch>
        </p:blipFill>
        <p:spPr bwMode="auto">
          <a:xfrm>
            <a:off x="3348038" y="3646488"/>
            <a:ext cx="2857500" cy="1714500"/>
          </a:xfrm>
          <a:prstGeom prst="rect">
            <a:avLst/>
          </a:prstGeom>
          <a:noFill/>
          <a:ln w="9525">
            <a:noFill/>
            <a:miter lim="800000"/>
            <a:headEnd/>
            <a:tailEnd/>
          </a:ln>
        </p:spPr>
      </p:pic>
      <p:pic>
        <p:nvPicPr>
          <p:cNvPr id="51206" name="Picture 12" descr="hfmd_lips"/>
          <p:cNvPicPr>
            <a:picLocks noChangeAspect="1" noChangeArrowheads="1"/>
          </p:cNvPicPr>
          <p:nvPr/>
        </p:nvPicPr>
        <p:blipFill>
          <a:blip r:embed="rId6"/>
          <a:srcRect/>
          <a:stretch>
            <a:fillRect/>
          </a:stretch>
        </p:blipFill>
        <p:spPr bwMode="auto">
          <a:xfrm>
            <a:off x="6156325" y="3573463"/>
            <a:ext cx="2652713" cy="1768475"/>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p:cNvSpPr>
          <p:nvPr>
            <p:ph type="title"/>
          </p:nvPr>
        </p:nvSpPr>
        <p:spPr/>
        <p:txBody>
          <a:bodyPr/>
          <a:lstStyle/>
          <a:p>
            <a:pPr eaLnBrk="1" hangingPunct="1"/>
            <a:r>
              <a:rPr lang="zh-CN" altLang="en-US" sz="3200" b="1" smtClean="0">
                <a:solidFill>
                  <a:srgbClr val="FF0000"/>
                </a:solidFill>
                <a:latin typeface="宋体" charset="-122"/>
                <a:ea typeface="宋体" charset="-122"/>
              </a:rPr>
              <a:t>标本采集种类、运输和保藏</a:t>
            </a:r>
            <a:r>
              <a:rPr lang="en-US" altLang="zh-CN" sz="3200" b="1" smtClean="0">
                <a:solidFill>
                  <a:srgbClr val="FF0000"/>
                </a:solidFill>
                <a:latin typeface="Times New Roman" pitchFamily="18" charset="0"/>
                <a:ea typeface="宋体" charset="-122"/>
                <a:cs typeface="Times New Roman" pitchFamily="18" charset="0"/>
              </a:rPr>
              <a:t>—HFMD</a:t>
            </a:r>
            <a:endParaRPr lang="zh-CN" altLang="en-US" sz="3200" b="1" smtClean="0">
              <a:solidFill>
                <a:srgbClr val="FF0000"/>
              </a:solidFill>
              <a:latin typeface="Times New Roman" pitchFamily="18" charset="0"/>
              <a:ea typeface="宋体" charset="-122"/>
              <a:cs typeface="Times New Roman" pitchFamily="18" charset="0"/>
            </a:endParaRPr>
          </a:p>
        </p:txBody>
      </p:sp>
      <p:sp>
        <p:nvSpPr>
          <p:cNvPr id="52226" name="Rectangle 3"/>
          <p:cNvSpPr>
            <a:spLocks noGrp="1"/>
          </p:cNvSpPr>
          <p:nvPr>
            <p:ph type="body" idx="1"/>
          </p:nvPr>
        </p:nvSpPr>
        <p:spPr>
          <a:xfrm>
            <a:off x="323850" y="1844675"/>
            <a:ext cx="8569325" cy="4321175"/>
          </a:xfrm>
        </p:spPr>
        <p:txBody>
          <a:bodyPr/>
          <a:lstStyle/>
          <a:p>
            <a:pPr eaLnBrk="1" hangingPunct="1">
              <a:lnSpc>
                <a:spcPct val="90000"/>
              </a:lnSpc>
              <a:buFont typeface="Symbol" pitchFamily="18" charset="2"/>
              <a:buNone/>
            </a:pPr>
            <a:r>
              <a:rPr lang="zh-CN" altLang="en-US" sz="2000" b="1" dirty="0" smtClean="0">
                <a:solidFill>
                  <a:srgbClr val="0000FF"/>
                </a:solidFill>
              </a:rPr>
              <a:t>（一）粪便标本</a:t>
            </a:r>
          </a:p>
          <a:p>
            <a:pPr eaLnBrk="1" hangingPunct="1">
              <a:lnSpc>
                <a:spcPct val="90000"/>
              </a:lnSpc>
            </a:pPr>
            <a:r>
              <a:rPr lang="zh-CN" altLang="en-US" sz="2000" b="1" dirty="0" smtClean="0">
                <a:solidFill>
                  <a:srgbClr val="0000FF"/>
                </a:solidFill>
                <a:latin typeface="仿宋_GB2312" pitchFamily="49" charset="-122"/>
                <a:ea typeface="仿宋_GB2312" pitchFamily="49" charset="-122"/>
              </a:rPr>
              <a:t>采集病人发病</a:t>
            </a:r>
            <a:r>
              <a:rPr lang="en-US" altLang="zh-CN" sz="2000" b="1" dirty="0" smtClean="0">
                <a:solidFill>
                  <a:srgbClr val="0000FF"/>
                </a:solidFill>
                <a:latin typeface="仿宋_GB2312" pitchFamily="49" charset="-122"/>
                <a:ea typeface="仿宋_GB2312" pitchFamily="49" charset="-122"/>
              </a:rPr>
              <a:t>7</a:t>
            </a:r>
            <a:r>
              <a:rPr lang="zh-CN" altLang="en-US" sz="2000" b="1" dirty="0" smtClean="0">
                <a:solidFill>
                  <a:srgbClr val="0000FF"/>
                </a:solidFill>
                <a:latin typeface="仿宋_GB2312" pitchFamily="49" charset="-122"/>
                <a:ea typeface="仿宋_GB2312" pitchFamily="49" charset="-122"/>
              </a:rPr>
              <a:t>日内的粪便标本，用于病原检测。粪便标本采集量</a:t>
            </a:r>
            <a:r>
              <a:rPr lang="en-US" altLang="zh-CN" sz="2000" b="1" dirty="0" smtClean="0">
                <a:solidFill>
                  <a:srgbClr val="0000FF"/>
                </a:solidFill>
                <a:latin typeface="仿宋_GB2312" pitchFamily="49" charset="-122"/>
                <a:ea typeface="仿宋_GB2312" pitchFamily="49" charset="-122"/>
              </a:rPr>
              <a:t>5</a:t>
            </a:r>
            <a:r>
              <a:rPr lang="zh-CN" altLang="en-US" sz="2000" b="1" dirty="0" smtClean="0">
                <a:solidFill>
                  <a:srgbClr val="0000FF"/>
                </a:solidFill>
                <a:latin typeface="仿宋_GB2312" pitchFamily="49" charset="-122"/>
                <a:ea typeface="仿宋_GB2312" pitchFamily="49" charset="-122"/>
              </a:rPr>
              <a:t>～</a:t>
            </a:r>
            <a:r>
              <a:rPr lang="en-US" altLang="zh-CN" sz="2000" b="1" dirty="0" smtClean="0">
                <a:solidFill>
                  <a:srgbClr val="0000FF"/>
                </a:solidFill>
                <a:latin typeface="仿宋_GB2312" pitchFamily="49" charset="-122"/>
                <a:ea typeface="仿宋_GB2312" pitchFamily="49" charset="-122"/>
              </a:rPr>
              <a:t>8g/</a:t>
            </a:r>
            <a:r>
              <a:rPr lang="zh-CN" altLang="en-US" sz="2000" b="1" dirty="0" smtClean="0">
                <a:solidFill>
                  <a:srgbClr val="0000FF"/>
                </a:solidFill>
                <a:latin typeface="仿宋_GB2312" pitchFamily="49" charset="-122"/>
                <a:ea typeface="仿宋_GB2312" pitchFamily="49" charset="-122"/>
              </a:rPr>
              <a:t>份，采集后立即放入无菌采便管内，</a:t>
            </a:r>
            <a:r>
              <a:rPr lang="en-US" altLang="zh-CN" sz="2000" b="1" dirty="0" smtClean="0">
                <a:solidFill>
                  <a:srgbClr val="0000FF"/>
                </a:solidFill>
                <a:latin typeface="仿宋_GB2312" pitchFamily="49" charset="-122"/>
                <a:ea typeface="仿宋_GB2312" pitchFamily="49" charset="-122"/>
              </a:rPr>
              <a:t>4℃</a:t>
            </a:r>
            <a:r>
              <a:rPr lang="zh-CN" altLang="en-US" sz="2000" b="1" dirty="0" smtClean="0">
                <a:solidFill>
                  <a:srgbClr val="0000FF"/>
                </a:solidFill>
                <a:latin typeface="仿宋_GB2312" pitchFamily="49" charset="-122"/>
                <a:ea typeface="仿宋_GB2312" pitchFamily="49" charset="-122"/>
              </a:rPr>
              <a:t>暂存立即</a:t>
            </a:r>
            <a:r>
              <a:rPr lang="en-US" altLang="zh-CN" sz="2000" b="1" dirty="0" smtClean="0">
                <a:solidFill>
                  <a:srgbClr val="0000FF"/>
                </a:solidFill>
                <a:latin typeface="仿宋_GB2312" pitchFamily="49" charset="-122"/>
                <a:ea typeface="仿宋_GB2312" pitchFamily="49" charset="-122"/>
              </a:rPr>
              <a:t>(12h</a:t>
            </a:r>
            <a:r>
              <a:rPr lang="zh-CN" altLang="en-US" sz="2000" b="1" dirty="0" smtClean="0">
                <a:solidFill>
                  <a:srgbClr val="0000FF"/>
                </a:solidFill>
                <a:latin typeface="仿宋_GB2312" pitchFamily="49" charset="-122"/>
                <a:ea typeface="仿宋_GB2312" pitchFamily="49" charset="-122"/>
              </a:rPr>
              <a:t>内</a:t>
            </a:r>
            <a:r>
              <a:rPr lang="en-US" altLang="zh-CN" sz="2000" b="1" dirty="0" smtClean="0">
                <a:solidFill>
                  <a:srgbClr val="0000FF"/>
                </a:solidFill>
                <a:latin typeface="仿宋_GB2312" pitchFamily="49" charset="-122"/>
                <a:ea typeface="仿宋_GB2312" pitchFamily="49" charset="-122"/>
              </a:rPr>
              <a:t>)</a:t>
            </a:r>
            <a:r>
              <a:rPr lang="zh-CN" altLang="en-US" sz="2000" b="1" dirty="0" smtClean="0">
                <a:solidFill>
                  <a:srgbClr val="0000FF"/>
                </a:solidFill>
                <a:latin typeface="仿宋_GB2312" pitchFamily="49" charset="-122"/>
                <a:ea typeface="仿宋_GB2312" pitchFamily="49" charset="-122"/>
              </a:rPr>
              <a:t>送达实验室，     </a:t>
            </a:r>
            <a:r>
              <a:rPr lang="en-US" altLang="zh-CN" sz="2000" b="1" dirty="0" smtClean="0">
                <a:solidFill>
                  <a:srgbClr val="FF0000"/>
                </a:solidFill>
                <a:latin typeface="仿宋_GB2312" pitchFamily="49" charset="-122"/>
                <a:ea typeface="仿宋_GB2312" pitchFamily="49" charset="-122"/>
                <a:cs typeface="Times New Roman" pitchFamily="18" charset="0"/>
              </a:rPr>
              <a:t>-20℃</a:t>
            </a:r>
            <a:r>
              <a:rPr lang="zh-CN" altLang="en-US" sz="2000" b="1" dirty="0" smtClean="0">
                <a:solidFill>
                  <a:srgbClr val="FF0000"/>
                </a:solidFill>
                <a:latin typeface="仿宋_GB2312" pitchFamily="49" charset="-122"/>
                <a:ea typeface="仿宋_GB2312" pitchFamily="49" charset="-122"/>
                <a:cs typeface="Times New Roman" pitchFamily="18" charset="0"/>
              </a:rPr>
              <a:t>以下</a:t>
            </a:r>
            <a:r>
              <a:rPr lang="zh-CN" altLang="en-US" sz="2000" b="1" dirty="0" smtClean="0">
                <a:solidFill>
                  <a:srgbClr val="0000FF"/>
                </a:solidFill>
                <a:latin typeface="仿宋_GB2312" pitchFamily="49" charset="-122"/>
                <a:ea typeface="仿宋_GB2312" pitchFamily="49" charset="-122"/>
              </a:rPr>
              <a:t>低温冷冻保藏，需长期保存的标本存于</a:t>
            </a:r>
            <a:r>
              <a:rPr lang="en-US" altLang="zh-CN" sz="2000" b="1" dirty="0" smtClean="0">
                <a:solidFill>
                  <a:srgbClr val="FF0000"/>
                </a:solidFill>
                <a:latin typeface="仿宋_GB2312" pitchFamily="49" charset="-122"/>
                <a:ea typeface="仿宋_GB2312" pitchFamily="49" charset="-122"/>
                <a:cs typeface="Times New Roman" pitchFamily="18" charset="0"/>
              </a:rPr>
              <a:t>-70℃</a:t>
            </a:r>
            <a:r>
              <a:rPr lang="zh-CN" altLang="en-US" sz="2000" b="1" dirty="0" smtClean="0">
                <a:solidFill>
                  <a:srgbClr val="FF0000"/>
                </a:solidFill>
                <a:latin typeface="仿宋_GB2312" pitchFamily="49" charset="-122"/>
                <a:ea typeface="仿宋_GB2312" pitchFamily="49" charset="-122"/>
                <a:cs typeface="Times New Roman" pitchFamily="18" charset="0"/>
              </a:rPr>
              <a:t>冰</a:t>
            </a:r>
            <a:r>
              <a:rPr lang="zh-CN" altLang="en-US" sz="2000" b="1" dirty="0" smtClean="0">
                <a:solidFill>
                  <a:srgbClr val="FF0000"/>
                </a:solidFill>
                <a:latin typeface="仿宋_GB2312" pitchFamily="49" charset="-122"/>
                <a:ea typeface="仿宋_GB2312" pitchFamily="49" charset="-122"/>
              </a:rPr>
              <a:t>箱</a:t>
            </a:r>
            <a:r>
              <a:rPr lang="zh-CN" altLang="en-US" sz="2000" b="1" dirty="0" smtClean="0">
                <a:solidFill>
                  <a:srgbClr val="0000FF"/>
                </a:solidFill>
                <a:latin typeface="仿宋_GB2312" pitchFamily="49" charset="-122"/>
                <a:ea typeface="仿宋_GB2312" pitchFamily="49" charset="-122"/>
              </a:rPr>
              <a:t>。</a:t>
            </a:r>
          </a:p>
          <a:p>
            <a:pPr eaLnBrk="1" hangingPunct="1">
              <a:lnSpc>
                <a:spcPct val="90000"/>
              </a:lnSpc>
              <a:buFont typeface="Symbol" pitchFamily="18" charset="2"/>
              <a:buNone/>
            </a:pPr>
            <a:r>
              <a:rPr lang="zh-CN" altLang="en-US" sz="2000" b="1" dirty="0" smtClean="0">
                <a:solidFill>
                  <a:srgbClr val="0000FF"/>
                </a:solidFill>
              </a:rPr>
              <a:t>（二）脑脊液标本</a:t>
            </a:r>
          </a:p>
          <a:p>
            <a:pPr eaLnBrk="1" hangingPunct="1">
              <a:lnSpc>
                <a:spcPct val="90000"/>
              </a:lnSpc>
            </a:pPr>
            <a:r>
              <a:rPr lang="zh-CN" altLang="en-US" sz="2000" dirty="0" smtClean="0">
                <a:solidFill>
                  <a:srgbClr val="0000FF"/>
                </a:solidFill>
                <a:latin typeface="仿宋_GB2312" pitchFamily="49" charset="-122"/>
                <a:ea typeface="仿宋_GB2312" pitchFamily="49" charset="-122"/>
              </a:rPr>
              <a:t>出现神经系统症状的病例，要采集脑脊液标本，进行病原和抗体检测。采集时间为出现神经系统症状后</a:t>
            </a:r>
            <a:r>
              <a:rPr lang="en-US" altLang="zh-CN" sz="2000" dirty="0" smtClean="0">
                <a:solidFill>
                  <a:srgbClr val="0000FF"/>
                </a:solidFill>
                <a:latin typeface="仿宋_GB2312" pitchFamily="49" charset="-122"/>
                <a:ea typeface="仿宋_GB2312" pitchFamily="49" charset="-122"/>
              </a:rPr>
              <a:t>3</a:t>
            </a:r>
            <a:r>
              <a:rPr lang="zh-CN" altLang="en-US" sz="2000" dirty="0" smtClean="0">
                <a:solidFill>
                  <a:srgbClr val="0000FF"/>
                </a:solidFill>
                <a:latin typeface="仿宋_GB2312" pitchFamily="49" charset="-122"/>
                <a:ea typeface="仿宋_GB2312" pitchFamily="49" charset="-122"/>
              </a:rPr>
              <a:t>日内，采集量为</a:t>
            </a:r>
            <a:r>
              <a:rPr lang="en-US" altLang="zh-CN" sz="2000" dirty="0" smtClean="0">
                <a:solidFill>
                  <a:srgbClr val="0000FF"/>
                </a:solidFill>
                <a:latin typeface="仿宋_GB2312" pitchFamily="49" charset="-122"/>
                <a:ea typeface="仿宋_GB2312" pitchFamily="49" charset="-122"/>
              </a:rPr>
              <a:t>1.0</a:t>
            </a:r>
            <a:r>
              <a:rPr lang="zh-CN" altLang="en-US" sz="2000" dirty="0" smtClean="0">
                <a:solidFill>
                  <a:srgbClr val="0000FF"/>
                </a:solidFill>
                <a:latin typeface="仿宋_GB2312" pitchFamily="49" charset="-122"/>
                <a:ea typeface="仿宋_GB2312" pitchFamily="49" charset="-122"/>
              </a:rPr>
              <a:t>～</a:t>
            </a:r>
            <a:r>
              <a:rPr lang="en-US" altLang="zh-CN" sz="2000" dirty="0" smtClean="0">
                <a:solidFill>
                  <a:srgbClr val="0000FF"/>
                </a:solidFill>
                <a:latin typeface="仿宋_GB2312" pitchFamily="49" charset="-122"/>
                <a:ea typeface="仿宋_GB2312" pitchFamily="49" charset="-122"/>
              </a:rPr>
              <a:t>2.0ml</a:t>
            </a:r>
            <a:r>
              <a:rPr lang="zh-CN" altLang="en-US" sz="2000" dirty="0" smtClean="0">
                <a:solidFill>
                  <a:srgbClr val="0000FF"/>
                </a:solidFill>
                <a:latin typeface="仿宋_GB2312" pitchFamily="49" charset="-122"/>
                <a:ea typeface="仿宋_GB2312" pitchFamily="49" charset="-122"/>
              </a:rPr>
              <a:t>。采集后立即装入无菌带垫圈的冻存管中，</a:t>
            </a:r>
            <a:r>
              <a:rPr lang="en-US" altLang="zh-CN" sz="2000" dirty="0" smtClean="0">
                <a:solidFill>
                  <a:srgbClr val="0000FF"/>
                </a:solidFill>
                <a:latin typeface="仿宋_GB2312" pitchFamily="49" charset="-122"/>
                <a:ea typeface="仿宋_GB2312" pitchFamily="49" charset="-122"/>
              </a:rPr>
              <a:t>4℃</a:t>
            </a:r>
            <a:r>
              <a:rPr lang="zh-CN" altLang="en-US" sz="2000" dirty="0" smtClean="0">
                <a:solidFill>
                  <a:srgbClr val="0000FF"/>
                </a:solidFill>
                <a:latin typeface="仿宋_GB2312" pitchFamily="49" charset="-122"/>
                <a:ea typeface="仿宋_GB2312" pitchFamily="49" charset="-122"/>
              </a:rPr>
              <a:t>暂存立即</a:t>
            </a:r>
            <a:r>
              <a:rPr lang="en-US" altLang="zh-CN" sz="2000" dirty="0" smtClean="0">
                <a:solidFill>
                  <a:srgbClr val="0000FF"/>
                </a:solidFill>
                <a:latin typeface="仿宋_GB2312" pitchFamily="49" charset="-122"/>
                <a:ea typeface="仿宋_GB2312" pitchFamily="49" charset="-122"/>
              </a:rPr>
              <a:t>(12h</a:t>
            </a:r>
            <a:r>
              <a:rPr lang="zh-CN" altLang="en-US" sz="2000" dirty="0" smtClean="0">
                <a:solidFill>
                  <a:srgbClr val="0000FF"/>
                </a:solidFill>
                <a:latin typeface="仿宋_GB2312" pitchFamily="49" charset="-122"/>
                <a:ea typeface="仿宋_GB2312" pitchFamily="49" charset="-122"/>
              </a:rPr>
              <a:t>内</a:t>
            </a:r>
            <a:r>
              <a:rPr lang="en-US" altLang="zh-CN" sz="2000" dirty="0" smtClean="0">
                <a:solidFill>
                  <a:srgbClr val="0000FF"/>
                </a:solidFill>
                <a:latin typeface="仿宋_GB2312" pitchFamily="49" charset="-122"/>
                <a:ea typeface="仿宋_GB2312" pitchFamily="49" charset="-122"/>
              </a:rPr>
              <a:t>)</a:t>
            </a:r>
            <a:r>
              <a:rPr lang="zh-CN" altLang="en-US" sz="2000" dirty="0" smtClean="0">
                <a:solidFill>
                  <a:srgbClr val="0000FF"/>
                </a:solidFill>
                <a:latin typeface="仿宋_GB2312" pitchFamily="49" charset="-122"/>
                <a:ea typeface="仿宋_GB2312" pitchFamily="49" charset="-122"/>
              </a:rPr>
              <a:t>送达实验室，－</a:t>
            </a:r>
            <a:r>
              <a:rPr lang="en-US" altLang="zh-CN" sz="2000" dirty="0" smtClean="0">
                <a:solidFill>
                  <a:srgbClr val="0000FF"/>
                </a:solidFill>
                <a:latin typeface="仿宋_GB2312" pitchFamily="49" charset="-122"/>
                <a:ea typeface="仿宋_GB2312" pitchFamily="49" charset="-122"/>
              </a:rPr>
              <a:t>20℃</a:t>
            </a:r>
            <a:r>
              <a:rPr lang="zh-CN" altLang="en-US" sz="2000" dirty="0" smtClean="0">
                <a:solidFill>
                  <a:srgbClr val="0000FF"/>
                </a:solidFill>
                <a:latin typeface="仿宋_GB2312" pitchFamily="49" charset="-122"/>
                <a:ea typeface="仿宋_GB2312" pitchFamily="49" charset="-122"/>
              </a:rPr>
              <a:t>以下低温冷冻保藏，需长期保存的标本存于－</a:t>
            </a:r>
            <a:r>
              <a:rPr lang="en-US" altLang="zh-CN" sz="2000" dirty="0" smtClean="0">
                <a:solidFill>
                  <a:srgbClr val="0000FF"/>
                </a:solidFill>
                <a:latin typeface="仿宋_GB2312" pitchFamily="49" charset="-122"/>
                <a:ea typeface="仿宋_GB2312" pitchFamily="49" charset="-122"/>
              </a:rPr>
              <a:t>70℃</a:t>
            </a:r>
            <a:r>
              <a:rPr lang="zh-CN" altLang="en-US" sz="2000" dirty="0" smtClean="0">
                <a:solidFill>
                  <a:srgbClr val="0000FF"/>
                </a:solidFill>
                <a:latin typeface="仿宋_GB2312" pitchFamily="49" charset="-122"/>
                <a:ea typeface="仿宋_GB2312" pitchFamily="49" charset="-122"/>
              </a:rPr>
              <a:t>冰箱</a:t>
            </a:r>
            <a:r>
              <a:rPr lang="zh-CN" altLang="en-US" sz="2000" b="1" dirty="0" smtClean="0">
                <a:solidFill>
                  <a:srgbClr val="0000FF"/>
                </a:solidFill>
              </a:rPr>
              <a:t>。</a:t>
            </a:r>
          </a:p>
          <a:p>
            <a:pPr eaLnBrk="1" hangingPunct="1">
              <a:lnSpc>
                <a:spcPct val="90000"/>
              </a:lnSpc>
              <a:buFont typeface="Symbol" pitchFamily="18" charset="2"/>
              <a:buNone/>
            </a:pPr>
            <a:r>
              <a:rPr lang="zh-CN" altLang="en-US" sz="2000" b="1" dirty="0" smtClean="0">
                <a:solidFill>
                  <a:srgbClr val="0000FF"/>
                </a:solidFill>
              </a:rPr>
              <a:t>（三）血清标本</a:t>
            </a:r>
          </a:p>
          <a:p>
            <a:pPr eaLnBrk="1" hangingPunct="1">
              <a:lnSpc>
                <a:spcPct val="90000"/>
              </a:lnSpc>
            </a:pPr>
            <a:r>
              <a:rPr lang="zh-CN" altLang="en-US" sz="2000" dirty="0" smtClean="0">
                <a:solidFill>
                  <a:srgbClr val="0000FF"/>
                </a:solidFill>
                <a:latin typeface="仿宋_GB2312" pitchFamily="49" charset="-122"/>
                <a:ea typeface="仿宋_GB2312" pitchFamily="49" charset="-122"/>
              </a:rPr>
              <a:t>采集急性期</a:t>
            </a:r>
            <a:r>
              <a:rPr lang="en-US" altLang="zh-CN" sz="2000" dirty="0" smtClean="0">
                <a:solidFill>
                  <a:srgbClr val="0000FF"/>
                </a:solidFill>
                <a:latin typeface="仿宋_GB2312" pitchFamily="49" charset="-122"/>
                <a:ea typeface="仿宋_GB2312" pitchFamily="49" charset="-122"/>
              </a:rPr>
              <a:t>(</a:t>
            </a:r>
            <a:r>
              <a:rPr lang="zh-CN" altLang="en-US" sz="2000" dirty="0" smtClean="0">
                <a:solidFill>
                  <a:srgbClr val="0000FF"/>
                </a:solidFill>
                <a:latin typeface="仿宋_GB2312" pitchFamily="49" charset="-122"/>
                <a:ea typeface="仿宋_GB2312" pitchFamily="49" charset="-122"/>
              </a:rPr>
              <a:t>发病</a:t>
            </a:r>
            <a:r>
              <a:rPr lang="en-US" altLang="zh-CN" sz="2000" dirty="0" smtClean="0">
                <a:solidFill>
                  <a:srgbClr val="0000FF"/>
                </a:solidFill>
                <a:latin typeface="仿宋_GB2312" pitchFamily="49" charset="-122"/>
                <a:ea typeface="仿宋_GB2312" pitchFamily="49" charset="-122"/>
              </a:rPr>
              <a:t>0</a:t>
            </a:r>
            <a:r>
              <a:rPr lang="zh-CN" altLang="en-US" sz="2000" dirty="0" smtClean="0">
                <a:solidFill>
                  <a:srgbClr val="0000FF"/>
                </a:solidFill>
                <a:latin typeface="仿宋_GB2312" pitchFamily="49" charset="-122"/>
                <a:ea typeface="仿宋_GB2312" pitchFamily="49" charset="-122"/>
              </a:rPr>
              <a:t>～</a:t>
            </a:r>
            <a:r>
              <a:rPr lang="en-US" altLang="zh-CN" sz="2000" dirty="0" smtClean="0">
                <a:solidFill>
                  <a:srgbClr val="0000FF"/>
                </a:solidFill>
                <a:latin typeface="仿宋_GB2312" pitchFamily="49" charset="-122"/>
                <a:ea typeface="仿宋_GB2312" pitchFamily="49" charset="-122"/>
              </a:rPr>
              <a:t>5</a:t>
            </a:r>
            <a:r>
              <a:rPr lang="zh-CN" altLang="en-US" sz="2000" dirty="0" smtClean="0">
                <a:solidFill>
                  <a:srgbClr val="0000FF"/>
                </a:solidFill>
                <a:latin typeface="仿宋_GB2312" pitchFamily="49" charset="-122"/>
                <a:ea typeface="仿宋_GB2312" pitchFamily="49" charset="-122"/>
              </a:rPr>
              <a:t>天</a:t>
            </a:r>
            <a:r>
              <a:rPr lang="en-US" altLang="zh-CN" sz="2000" dirty="0" smtClean="0">
                <a:solidFill>
                  <a:srgbClr val="0000FF"/>
                </a:solidFill>
                <a:latin typeface="仿宋_GB2312" pitchFamily="49" charset="-122"/>
                <a:ea typeface="仿宋_GB2312" pitchFamily="49" charset="-122"/>
              </a:rPr>
              <a:t>)</a:t>
            </a:r>
            <a:r>
              <a:rPr lang="zh-CN" altLang="en-US" sz="2000" dirty="0" smtClean="0">
                <a:solidFill>
                  <a:srgbClr val="0000FF"/>
                </a:solidFill>
                <a:latin typeface="仿宋_GB2312" pitchFamily="49" charset="-122"/>
                <a:ea typeface="仿宋_GB2312" pitchFamily="49" charset="-122"/>
              </a:rPr>
              <a:t>和恢复期</a:t>
            </a:r>
            <a:r>
              <a:rPr lang="en-US" altLang="zh-CN" sz="2000" dirty="0" smtClean="0">
                <a:solidFill>
                  <a:srgbClr val="0000FF"/>
                </a:solidFill>
                <a:latin typeface="仿宋_GB2312" pitchFamily="49" charset="-122"/>
                <a:ea typeface="仿宋_GB2312" pitchFamily="49" charset="-122"/>
              </a:rPr>
              <a:t>(</a:t>
            </a:r>
            <a:r>
              <a:rPr lang="zh-CN" altLang="en-US" sz="2000" dirty="0" smtClean="0">
                <a:solidFill>
                  <a:srgbClr val="0000FF"/>
                </a:solidFill>
                <a:latin typeface="仿宋_GB2312" pitchFamily="49" charset="-122"/>
                <a:ea typeface="仿宋_GB2312" pitchFamily="49" charset="-122"/>
              </a:rPr>
              <a:t>发病</a:t>
            </a:r>
            <a:r>
              <a:rPr lang="en-US" altLang="zh-CN" sz="2000" dirty="0" smtClean="0">
                <a:solidFill>
                  <a:srgbClr val="0000FF"/>
                </a:solidFill>
                <a:latin typeface="仿宋_GB2312" pitchFamily="49" charset="-122"/>
                <a:ea typeface="仿宋_GB2312" pitchFamily="49" charset="-122"/>
              </a:rPr>
              <a:t>14</a:t>
            </a:r>
            <a:r>
              <a:rPr lang="zh-CN" altLang="en-US" sz="2000" dirty="0" smtClean="0">
                <a:solidFill>
                  <a:srgbClr val="0000FF"/>
                </a:solidFill>
                <a:latin typeface="仿宋_GB2312" pitchFamily="49" charset="-122"/>
                <a:ea typeface="仿宋_GB2312" pitchFamily="49" charset="-122"/>
              </a:rPr>
              <a:t>～</a:t>
            </a:r>
            <a:r>
              <a:rPr lang="en-US" altLang="zh-CN" sz="2000" dirty="0" smtClean="0">
                <a:solidFill>
                  <a:srgbClr val="0000FF"/>
                </a:solidFill>
                <a:latin typeface="仿宋_GB2312" pitchFamily="49" charset="-122"/>
                <a:ea typeface="仿宋_GB2312" pitchFamily="49" charset="-122"/>
              </a:rPr>
              <a:t>30</a:t>
            </a:r>
            <a:r>
              <a:rPr lang="zh-CN" altLang="en-US" sz="2000" dirty="0" smtClean="0">
                <a:solidFill>
                  <a:srgbClr val="0000FF"/>
                </a:solidFill>
                <a:latin typeface="仿宋_GB2312" pitchFamily="49" charset="-122"/>
                <a:ea typeface="仿宋_GB2312" pitchFamily="49" charset="-122"/>
              </a:rPr>
              <a:t>天</a:t>
            </a:r>
            <a:r>
              <a:rPr lang="en-US" altLang="zh-CN" sz="2000" dirty="0" smtClean="0">
                <a:solidFill>
                  <a:srgbClr val="0000FF"/>
                </a:solidFill>
                <a:latin typeface="仿宋_GB2312" pitchFamily="49" charset="-122"/>
                <a:ea typeface="仿宋_GB2312" pitchFamily="49" charset="-122"/>
              </a:rPr>
              <a:t>)</a:t>
            </a:r>
            <a:r>
              <a:rPr lang="zh-CN" altLang="en-US" sz="2000" dirty="0" smtClean="0">
                <a:solidFill>
                  <a:srgbClr val="0000FF"/>
                </a:solidFill>
                <a:latin typeface="仿宋_GB2312" pitchFamily="49" charset="-122"/>
                <a:ea typeface="仿宋_GB2312" pitchFamily="49" charset="-122"/>
              </a:rPr>
              <a:t>双份配对血清用于抗体检测。检测</a:t>
            </a:r>
            <a:r>
              <a:rPr lang="en-US" altLang="zh-CN" sz="2000" dirty="0" smtClean="0">
                <a:solidFill>
                  <a:srgbClr val="0000FF"/>
                </a:solidFill>
                <a:latin typeface="仿宋_GB2312" pitchFamily="49" charset="-122"/>
                <a:ea typeface="仿宋_GB2312" pitchFamily="49" charset="-122"/>
              </a:rPr>
              <a:t>IgM</a:t>
            </a:r>
            <a:r>
              <a:rPr lang="zh-CN" altLang="en-US" sz="2000" dirty="0" smtClean="0">
                <a:solidFill>
                  <a:srgbClr val="0000FF"/>
                </a:solidFill>
                <a:latin typeface="仿宋_GB2312" pitchFamily="49" charset="-122"/>
                <a:ea typeface="仿宋_GB2312" pitchFamily="49" charset="-122"/>
              </a:rPr>
              <a:t>时，采集 </a:t>
            </a:r>
            <a:r>
              <a:rPr lang="en-US" altLang="zh-CN" sz="2000" dirty="0" smtClean="0">
                <a:solidFill>
                  <a:srgbClr val="0000FF"/>
                </a:solidFill>
                <a:latin typeface="仿宋_GB2312" pitchFamily="49" charset="-122"/>
                <a:ea typeface="仿宋_GB2312" pitchFamily="49" charset="-122"/>
              </a:rPr>
              <a:t>(</a:t>
            </a:r>
            <a:r>
              <a:rPr lang="zh-CN" altLang="en-US" sz="2000" dirty="0" smtClean="0">
                <a:solidFill>
                  <a:srgbClr val="0000FF"/>
                </a:solidFill>
                <a:latin typeface="仿宋_GB2312" pitchFamily="49" charset="-122"/>
                <a:ea typeface="仿宋_GB2312" pitchFamily="49" charset="-122"/>
              </a:rPr>
              <a:t>发病</a:t>
            </a:r>
            <a:r>
              <a:rPr lang="en-US" altLang="zh-CN" sz="2000" dirty="0" smtClean="0">
                <a:solidFill>
                  <a:srgbClr val="0000FF"/>
                </a:solidFill>
                <a:latin typeface="仿宋_GB2312" pitchFamily="49" charset="-122"/>
                <a:ea typeface="仿宋_GB2312" pitchFamily="49" charset="-122"/>
              </a:rPr>
              <a:t>7</a:t>
            </a:r>
            <a:r>
              <a:rPr lang="zh-CN" altLang="en-US" sz="2000" dirty="0" smtClean="0">
                <a:solidFill>
                  <a:srgbClr val="0000FF"/>
                </a:solidFill>
                <a:latin typeface="仿宋_GB2312" pitchFamily="49" charset="-122"/>
                <a:ea typeface="仿宋_GB2312" pitchFamily="49" charset="-122"/>
              </a:rPr>
              <a:t>～</a:t>
            </a:r>
            <a:r>
              <a:rPr lang="en-US" altLang="zh-CN" sz="2000" dirty="0" smtClean="0">
                <a:solidFill>
                  <a:srgbClr val="0000FF"/>
                </a:solidFill>
                <a:latin typeface="仿宋_GB2312" pitchFamily="49" charset="-122"/>
                <a:ea typeface="仿宋_GB2312" pitchFamily="49" charset="-122"/>
              </a:rPr>
              <a:t>20</a:t>
            </a:r>
            <a:r>
              <a:rPr lang="zh-CN" altLang="en-US" sz="2000" dirty="0" smtClean="0">
                <a:solidFill>
                  <a:srgbClr val="0000FF"/>
                </a:solidFill>
                <a:latin typeface="仿宋_GB2312" pitchFamily="49" charset="-122"/>
                <a:ea typeface="仿宋_GB2312" pitchFamily="49" charset="-122"/>
              </a:rPr>
              <a:t>天</a:t>
            </a:r>
            <a:r>
              <a:rPr lang="en-US" altLang="zh-CN" sz="2000" dirty="0" smtClean="0">
                <a:solidFill>
                  <a:srgbClr val="0000FF"/>
                </a:solidFill>
                <a:latin typeface="仿宋_GB2312" pitchFamily="49" charset="-122"/>
                <a:ea typeface="仿宋_GB2312" pitchFamily="49" charset="-122"/>
              </a:rPr>
              <a:t>)</a:t>
            </a:r>
            <a:r>
              <a:rPr lang="zh-CN" altLang="en-US" sz="2000" dirty="0" smtClean="0">
                <a:solidFill>
                  <a:srgbClr val="0000FF"/>
                </a:solidFill>
                <a:latin typeface="仿宋_GB2312" pitchFamily="49" charset="-122"/>
                <a:ea typeface="仿宋_GB2312" pitchFamily="49" charset="-122"/>
              </a:rPr>
              <a:t>血。静脉采集</a:t>
            </a:r>
            <a:r>
              <a:rPr lang="en-US" altLang="zh-CN" sz="2000" dirty="0" smtClean="0">
                <a:solidFill>
                  <a:srgbClr val="0000FF"/>
                </a:solidFill>
                <a:latin typeface="仿宋_GB2312" pitchFamily="49" charset="-122"/>
                <a:ea typeface="仿宋_GB2312" pitchFamily="49" charset="-122"/>
              </a:rPr>
              <a:t>3</a:t>
            </a:r>
            <a:r>
              <a:rPr lang="zh-CN" altLang="en-US" sz="2000" dirty="0" smtClean="0">
                <a:solidFill>
                  <a:srgbClr val="0000FF"/>
                </a:solidFill>
                <a:latin typeface="仿宋_GB2312" pitchFamily="49" charset="-122"/>
                <a:ea typeface="仿宋_GB2312" pitchFamily="49" charset="-122"/>
              </a:rPr>
              <a:t>～</a:t>
            </a:r>
            <a:r>
              <a:rPr lang="en-US" altLang="zh-CN" sz="2000" dirty="0" smtClean="0">
                <a:solidFill>
                  <a:srgbClr val="0000FF"/>
                </a:solidFill>
                <a:latin typeface="仿宋_GB2312" pitchFamily="49" charset="-122"/>
                <a:ea typeface="仿宋_GB2312" pitchFamily="49" charset="-122"/>
              </a:rPr>
              <a:t>5ml</a:t>
            </a:r>
            <a:r>
              <a:rPr lang="zh-CN" altLang="en-US" sz="2000" dirty="0" smtClean="0">
                <a:solidFill>
                  <a:srgbClr val="0000FF"/>
                </a:solidFill>
                <a:latin typeface="仿宋_GB2312" pitchFamily="49" charset="-122"/>
                <a:ea typeface="仿宋_GB2312" pitchFamily="49" charset="-122"/>
              </a:rPr>
              <a:t>全血，置于真空无菌采血管中，自凝后，分离血清，将血清置于－</a:t>
            </a:r>
            <a:r>
              <a:rPr lang="en-US" altLang="zh-CN" sz="2000" dirty="0" smtClean="0">
                <a:solidFill>
                  <a:srgbClr val="0000FF"/>
                </a:solidFill>
                <a:latin typeface="仿宋_GB2312" pitchFamily="49" charset="-122"/>
                <a:ea typeface="仿宋_GB2312" pitchFamily="49" charset="-122"/>
              </a:rPr>
              <a:t>20℃</a:t>
            </a:r>
            <a:r>
              <a:rPr lang="zh-CN" altLang="en-US" sz="2000" dirty="0" smtClean="0">
                <a:solidFill>
                  <a:srgbClr val="0000FF"/>
                </a:solidFill>
                <a:latin typeface="仿宋_GB2312" pitchFamily="49" charset="-122"/>
                <a:ea typeface="仿宋_GB2312" pitchFamily="49" charset="-122"/>
              </a:rPr>
              <a:t>以下冰箱中冷冻保存。</a:t>
            </a:r>
          </a:p>
          <a:p>
            <a:pPr eaLnBrk="1" hangingPunct="1">
              <a:lnSpc>
                <a:spcPct val="90000"/>
              </a:lnSpc>
            </a:pPr>
            <a:endParaRPr lang="zh-CN" altLang="en-US" sz="2000" dirty="0" smtClean="0">
              <a:solidFill>
                <a:srgbClr val="0000FF"/>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p:cNvSpPr>
          <p:nvPr>
            <p:ph type="title"/>
          </p:nvPr>
        </p:nvSpPr>
        <p:spPr/>
        <p:txBody>
          <a:bodyPr/>
          <a:lstStyle/>
          <a:p>
            <a:pPr eaLnBrk="1" hangingPunct="1"/>
            <a:r>
              <a:rPr lang="zh-CN" altLang="en-US" sz="3200" b="1" smtClean="0">
                <a:solidFill>
                  <a:srgbClr val="FF0000"/>
                </a:solidFill>
              </a:rPr>
              <a:t>标本采集种类、运输和保藏</a:t>
            </a:r>
            <a:r>
              <a:rPr lang="en-US" altLang="zh-CN" sz="3200" b="1" smtClean="0">
                <a:solidFill>
                  <a:srgbClr val="FF0000"/>
                </a:solidFill>
              </a:rPr>
              <a:t>-HFMD</a:t>
            </a:r>
            <a:endParaRPr lang="zh-CN" altLang="en-US" sz="3200" b="1" smtClean="0">
              <a:solidFill>
                <a:srgbClr val="FF0000"/>
              </a:solidFill>
            </a:endParaRPr>
          </a:p>
        </p:txBody>
      </p:sp>
      <p:sp>
        <p:nvSpPr>
          <p:cNvPr id="53250" name="Rectangle 3"/>
          <p:cNvSpPr>
            <a:spLocks noGrp="1"/>
          </p:cNvSpPr>
          <p:nvPr>
            <p:ph type="body" idx="1"/>
          </p:nvPr>
        </p:nvSpPr>
        <p:spPr>
          <a:xfrm>
            <a:off x="395288" y="2276475"/>
            <a:ext cx="8424862" cy="3849688"/>
          </a:xfrm>
        </p:spPr>
        <p:txBody>
          <a:bodyPr/>
          <a:lstStyle/>
          <a:p>
            <a:pPr eaLnBrk="1" hangingPunct="1">
              <a:lnSpc>
                <a:spcPct val="90000"/>
              </a:lnSpc>
              <a:buFont typeface="Symbol" pitchFamily="18" charset="2"/>
              <a:buNone/>
            </a:pPr>
            <a:r>
              <a:rPr lang="zh-CN" altLang="en-US" sz="2000" b="1" dirty="0" smtClean="0">
                <a:solidFill>
                  <a:srgbClr val="0000FF"/>
                </a:solidFill>
              </a:rPr>
              <a:t>　（四）咽拭子标本</a:t>
            </a:r>
          </a:p>
          <a:p>
            <a:pPr eaLnBrk="1" hangingPunct="1">
              <a:lnSpc>
                <a:spcPct val="90000"/>
              </a:lnSpc>
            </a:pPr>
            <a:r>
              <a:rPr lang="zh-CN" altLang="en-US" sz="2000" dirty="0" smtClean="0">
                <a:solidFill>
                  <a:srgbClr val="0000FF"/>
                </a:solidFill>
                <a:latin typeface="仿宋_GB2312" pitchFamily="49" charset="-122"/>
                <a:ea typeface="仿宋_GB2312" pitchFamily="49" charset="-122"/>
              </a:rPr>
              <a:t>采集病人发病</a:t>
            </a:r>
            <a:r>
              <a:rPr lang="en-US" altLang="zh-CN" sz="2000" dirty="0" smtClean="0">
                <a:solidFill>
                  <a:srgbClr val="0000FF"/>
                </a:solidFill>
                <a:latin typeface="仿宋_GB2312" pitchFamily="49" charset="-122"/>
                <a:ea typeface="仿宋_GB2312" pitchFamily="49" charset="-122"/>
              </a:rPr>
              <a:t>3</a:t>
            </a:r>
            <a:r>
              <a:rPr lang="zh-CN" altLang="en-US" sz="2000" dirty="0" smtClean="0">
                <a:solidFill>
                  <a:srgbClr val="0000FF"/>
                </a:solidFill>
                <a:latin typeface="仿宋_GB2312" pitchFamily="49" charset="-122"/>
                <a:ea typeface="仿宋_GB2312" pitchFamily="49" charset="-122"/>
              </a:rPr>
              <a:t>日内的咽拭子标本，用于病原检测。用专用采样棉签，适度用力拭抹咽后壁和两侧扁桃体部位，应避免触及舌部；迅速将棉签放入装有</a:t>
            </a:r>
            <a:r>
              <a:rPr lang="en-US" altLang="zh-CN" sz="2000" dirty="0" smtClean="0">
                <a:solidFill>
                  <a:srgbClr val="0000FF"/>
                </a:solidFill>
                <a:latin typeface="仿宋_GB2312" pitchFamily="49" charset="-122"/>
                <a:ea typeface="仿宋_GB2312" pitchFamily="49" charset="-122"/>
              </a:rPr>
              <a:t>3</a:t>
            </a:r>
            <a:r>
              <a:rPr lang="zh-CN" altLang="en-US" sz="2000" dirty="0" smtClean="0">
                <a:solidFill>
                  <a:srgbClr val="0000FF"/>
                </a:solidFill>
                <a:latin typeface="仿宋_GB2312" pitchFamily="49" charset="-122"/>
                <a:ea typeface="仿宋_GB2312" pitchFamily="49" charset="-122"/>
              </a:rPr>
              <a:t>～</a:t>
            </a:r>
            <a:r>
              <a:rPr lang="en-US" altLang="zh-CN" sz="2000" dirty="0" smtClean="0">
                <a:solidFill>
                  <a:srgbClr val="0000FF"/>
                </a:solidFill>
                <a:latin typeface="仿宋_GB2312" pitchFamily="49" charset="-122"/>
                <a:ea typeface="仿宋_GB2312" pitchFamily="49" charset="-122"/>
              </a:rPr>
              <a:t>5ml</a:t>
            </a:r>
            <a:r>
              <a:rPr lang="zh-CN" altLang="en-US" sz="2000" dirty="0" smtClean="0">
                <a:solidFill>
                  <a:srgbClr val="0000FF"/>
                </a:solidFill>
                <a:latin typeface="仿宋_GB2312" pitchFamily="49" charset="-122"/>
                <a:ea typeface="仿宋_GB2312" pitchFamily="49" charset="-122"/>
              </a:rPr>
              <a:t>保存液（细胞维持液）的采样管中，在靠近顶端处折断棉签杆，旋紧管盖并密封，</a:t>
            </a:r>
            <a:r>
              <a:rPr lang="en-US" altLang="zh-CN" sz="2000" dirty="0" smtClean="0">
                <a:solidFill>
                  <a:srgbClr val="0000FF"/>
                </a:solidFill>
                <a:latin typeface="仿宋_GB2312" pitchFamily="49" charset="-122"/>
                <a:ea typeface="仿宋_GB2312" pitchFamily="49" charset="-122"/>
              </a:rPr>
              <a:t>4℃</a:t>
            </a:r>
            <a:r>
              <a:rPr lang="zh-CN" altLang="en-US" sz="2000" dirty="0" smtClean="0">
                <a:solidFill>
                  <a:srgbClr val="0000FF"/>
                </a:solidFill>
                <a:latin typeface="仿宋_GB2312" pitchFamily="49" charset="-122"/>
                <a:ea typeface="仿宋_GB2312" pitchFamily="49" charset="-122"/>
              </a:rPr>
              <a:t>暂存立即</a:t>
            </a:r>
            <a:r>
              <a:rPr lang="en-US" altLang="zh-CN" sz="2000" dirty="0" smtClean="0">
                <a:solidFill>
                  <a:srgbClr val="0000FF"/>
                </a:solidFill>
                <a:latin typeface="仿宋_GB2312" pitchFamily="49" charset="-122"/>
                <a:ea typeface="仿宋_GB2312" pitchFamily="49" charset="-122"/>
              </a:rPr>
              <a:t>(12h</a:t>
            </a:r>
            <a:r>
              <a:rPr lang="zh-CN" altLang="en-US" sz="2000" dirty="0" smtClean="0">
                <a:solidFill>
                  <a:srgbClr val="0000FF"/>
                </a:solidFill>
                <a:latin typeface="仿宋_GB2312" pitchFamily="49" charset="-122"/>
                <a:ea typeface="仿宋_GB2312" pitchFamily="49" charset="-122"/>
              </a:rPr>
              <a:t>内</a:t>
            </a:r>
            <a:r>
              <a:rPr lang="en-US" altLang="zh-CN" sz="2000" dirty="0" smtClean="0">
                <a:solidFill>
                  <a:srgbClr val="0000FF"/>
                </a:solidFill>
                <a:latin typeface="仿宋_GB2312" pitchFamily="49" charset="-122"/>
                <a:ea typeface="仿宋_GB2312" pitchFamily="49" charset="-122"/>
              </a:rPr>
              <a:t>)</a:t>
            </a:r>
            <a:r>
              <a:rPr lang="zh-CN" altLang="en-US" sz="2000" dirty="0" smtClean="0">
                <a:solidFill>
                  <a:srgbClr val="0000FF"/>
                </a:solidFill>
                <a:latin typeface="仿宋_GB2312" pitchFamily="49" charset="-122"/>
                <a:ea typeface="仿宋_GB2312" pitchFamily="49" charset="-122"/>
              </a:rPr>
              <a:t>送达实验室，－</a:t>
            </a:r>
            <a:r>
              <a:rPr lang="en-US" altLang="zh-CN" sz="2000" dirty="0" smtClean="0">
                <a:solidFill>
                  <a:srgbClr val="0000FF"/>
                </a:solidFill>
                <a:latin typeface="仿宋_GB2312" pitchFamily="49" charset="-122"/>
                <a:ea typeface="仿宋_GB2312" pitchFamily="49" charset="-122"/>
              </a:rPr>
              <a:t>20℃</a:t>
            </a:r>
            <a:r>
              <a:rPr lang="zh-CN" altLang="en-US" sz="2000" dirty="0" smtClean="0">
                <a:solidFill>
                  <a:srgbClr val="0000FF"/>
                </a:solidFill>
                <a:latin typeface="仿宋_GB2312" pitchFamily="49" charset="-122"/>
                <a:ea typeface="仿宋_GB2312" pitchFamily="49" charset="-122"/>
              </a:rPr>
              <a:t>以下低温冷冻保藏，需长期保存的标本存于－</a:t>
            </a:r>
            <a:r>
              <a:rPr lang="en-US" altLang="zh-CN" sz="2000" dirty="0" smtClean="0">
                <a:solidFill>
                  <a:srgbClr val="0000FF"/>
                </a:solidFill>
                <a:latin typeface="仿宋_GB2312" pitchFamily="49" charset="-122"/>
                <a:ea typeface="仿宋_GB2312" pitchFamily="49" charset="-122"/>
              </a:rPr>
              <a:t>70℃</a:t>
            </a:r>
            <a:r>
              <a:rPr lang="zh-CN" altLang="en-US" sz="2000" dirty="0" smtClean="0">
                <a:solidFill>
                  <a:srgbClr val="0000FF"/>
                </a:solidFill>
                <a:latin typeface="仿宋_GB2312" pitchFamily="49" charset="-122"/>
                <a:ea typeface="仿宋_GB2312" pitchFamily="49" charset="-122"/>
              </a:rPr>
              <a:t>冰箱。</a:t>
            </a:r>
          </a:p>
          <a:p>
            <a:pPr eaLnBrk="1" hangingPunct="1">
              <a:lnSpc>
                <a:spcPct val="90000"/>
              </a:lnSpc>
              <a:buFont typeface="Symbol" pitchFamily="18" charset="2"/>
              <a:buNone/>
            </a:pPr>
            <a:r>
              <a:rPr lang="zh-CN" altLang="en-US" sz="2000" b="1" dirty="0" smtClean="0">
                <a:solidFill>
                  <a:srgbClr val="0000FF"/>
                </a:solidFill>
              </a:rPr>
              <a:t>　（五）疱疹液</a:t>
            </a:r>
          </a:p>
          <a:p>
            <a:pPr eaLnBrk="1" hangingPunct="1">
              <a:lnSpc>
                <a:spcPct val="90000"/>
              </a:lnSpc>
            </a:pPr>
            <a:r>
              <a:rPr lang="zh-CN" altLang="en-US" sz="2000" dirty="0" smtClean="0">
                <a:solidFill>
                  <a:srgbClr val="0000FF"/>
                </a:solidFill>
                <a:latin typeface="仿宋_GB2312" pitchFamily="49" charset="-122"/>
                <a:ea typeface="仿宋_GB2312" pitchFamily="49" charset="-122"/>
              </a:rPr>
              <a:t>可同时采集多个疱疹作为一份标本，用消毒针将疱疹挑破用棉签蘸取疱疹液，迅速将棉签放入内装有</a:t>
            </a:r>
            <a:r>
              <a:rPr lang="en-US" altLang="zh-CN" sz="2000" dirty="0" smtClean="0">
                <a:solidFill>
                  <a:srgbClr val="0000FF"/>
                </a:solidFill>
                <a:latin typeface="仿宋_GB2312" pitchFamily="49" charset="-122"/>
                <a:ea typeface="仿宋_GB2312" pitchFamily="49" charset="-122"/>
              </a:rPr>
              <a:t>3</a:t>
            </a:r>
            <a:r>
              <a:rPr lang="zh-CN" altLang="en-US" sz="2000" dirty="0" smtClean="0">
                <a:solidFill>
                  <a:srgbClr val="0000FF"/>
                </a:solidFill>
                <a:latin typeface="仿宋_GB2312" pitchFamily="49" charset="-122"/>
                <a:ea typeface="仿宋_GB2312" pitchFamily="49" charset="-122"/>
              </a:rPr>
              <a:t>～</a:t>
            </a:r>
            <a:r>
              <a:rPr lang="en-US" altLang="zh-CN" sz="2000" dirty="0" smtClean="0">
                <a:solidFill>
                  <a:srgbClr val="0000FF"/>
                </a:solidFill>
                <a:latin typeface="仿宋_GB2312" pitchFamily="49" charset="-122"/>
                <a:ea typeface="仿宋_GB2312" pitchFamily="49" charset="-122"/>
              </a:rPr>
              <a:t>5ml</a:t>
            </a:r>
            <a:r>
              <a:rPr lang="zh-CN" altLang="en-US" sz="2000" dirty="0" smtClean="0">
                <a:solidFill>
                  <a:srgbClr val="0000FF"/>
                </a:solidFill>
                <a:latin typeface="仿宋_GB2312" pitchFamily="49" charset="-122"/>
                <a:ea typeface="仿宋_GB2312" pitchFamily="49" charset="-122"/>
              </a:rPr>
              <a:t>保存液（维持液或生理盐水）的采样管中，在靠近顶端处折断棉签杆，旋紧管盖并密封。所采集标本</a:t>
            </a:r>
            <a:r>
              <a:rPr lang="en-US" altLang="zh-CN" sz="2000" dirty="0" smtClean="0">
                <a:solidFill>
                  <a:srgbClr val="0000FF"/>
                </a:solidFill>
                <a:latin typeface="仿宋_GB2312" pitchFamily="49" charset="-122"/>
                <a:ea typeface="仿宋_GB2312" pitchFamily="49" charset="-122"/>
              </a:rPr>
              <a:t>4℃</a:t>
            </a:r>
            <a:r>
              <a:rPr lang="zh-CN" altLang="en-US" sz="2000" dirty="0" smtClean="0">
                <a:solidFill>
                  <a:srgbClr val="0000FF"/>
                </a:solidFill>
                <a:latin typeface="仿宋_GB2312" pitchFamily="49" charset="-122"/>
                <a:ea typeface="仿宋_GB2312" pitchFamily="49" charset="-122"/>
              </a:rPr>
              <a:t>暂存立即</a:t>
            </a:r>
            <a:r>
              <a:rPr lang="en-US" altLang="zh-CN" sz="2000" dirty="0" smtClean="0">
                <a:solidFill>
                  <a:srgbClr val="0000FF"/>
                </a:solidFill>
                <a:latin typeface="仿宋_GB2312" pitchFamily="49" charset="-122"/>
                <a:ea typeface="仿宋_GB2312" pitchFamily="49" charset="-122"/>
              </a:rPr>
              <a:t>(12h</a:t>
            </a:r>
            <a:r>
              <a:rPr lang="zh-CN" altLang="en-US" sz="2000" dirty="0" smtClean="0">
                <a:solidFill>
                  <a:srgbClr val="0000FF"/>
                </a:solidFill>
                <a:latin typeface="仿宋_GB2312" pitchFamily="49" charset="-122"/>
                <a:ea typeface="仿宋_GB2312" pitchFamily="49" charset="-122"/>
              </a:rPr>
              <a:t>内</a:t>
            </a:r>
            <a:r>
              <a:rPr lang="en-US" altLang="zh-CN" sz="2000" dirty="0" smtClean="0">
                <a:solidFill>
                  <a:srgbClr val="0000FF"/>
                </a:solidFill>
                <a:latin typeface="仿宋_GB2312" pitchFamily="49" charset="-122"/>
                <a:ea typeface="仿宋_GB2312" pitchFamily="49" charset="-122"/>
              </a:rPr>
              <a:t>)</a:t>
            </a:r>
            <a:r>
              <a:rPr lang="zh-CN" altLang="en-US" sz="2000" dirty="0" smtClean="0">
                <a:solidFill>
                  <a:srgbClr val="0000FF"/>
                </a:solidFill>
                <a:latin typeface="仿宋_GB2312" pitchFamily="49" charset="-122"/>
                <a:ea typeface="仿宋_GB2312" pitchFamily="49" charset="-122"/>
              </a:rPr>
              <a:t>送达实验室，－</a:t>
            </a:r>
            <a:r>
              <a:rPr lang="en-US" altLang="zh-CN" sz="2000" dirty="0" smtClean="0">
                <a:solidFill>
                  <a:srgbClr val="0000FF"/>
                </a:solidFill>
                <a:latin typeface="仿宋_GB2312" pitchFamily="49" charset="-122"/>
                <a:ea typeface="仿宋_GB2312" pitchFamily="49" charset="-122"/>
              </a:rPr>
              <a:t>20℃</a:t>
            </a:r>
            <a:r>
              <a:rPr lang="zh-CN" altLang="en-US" sz="2000" dirty="0" smtClean="0">
                <a:solidFill>
                  <a:srgbClr val="0000FF"/>
                </a:solidFill>
                <a:latin typeface="仿宋_GB2312" pitchFamily="49" charset="-122"/>
                <a:ea typeface="仿宋_GB2312" pitchFamily="49" charset="-122"/>
              </a:rPr>
              <a:t>以下低温冷冻保藏，需长期保存的标本存于－</a:t>
            </a:r>
            <a:r>
              <a:rPr lang="en-US" altLang="zh-CN" sz="2000" dirty="0" smtClean="0">
                <a:solidFill>
                  <a:srgbClr val="0000FF"/>
                </a:solidFill>
                <a:latin typeface="仿宋_GB2312" pitchFamily="49" charset="-122"/>
                <a:ea typeface="仿宋_GB2312" pitchFamily="49" charset="-122"/>
              </a:rPr>
              <a:t>70℃</a:t>
            </a:r>
            <a:r>
              <a:rPr lang="zh-CN" altLang="en-US" sz="2000" dirty="0" smtClean="0">
                <a:solidFill>
                  <a:srgbClr val="0000FF"/>
                </a:solidFill>
                <a:latin typeface="仿宋_GB2312" pitchFamily="49" charset="-122"/>
                <a:ea typeface="仿宋_GB2312" pitchFamily="49" charset="-122"/>
              </a:rPr>
              <a:t>冰箱。</a:t>
            </a:r>
          </a:p>
          <a:p>
            <a:pPr eaLnBrk="1" hangingPunct="1">
              <a:lnSpc>
                <a:spcPct val="90000"/>
              </a:lnSpc>
            </a:pPr>
            <a:endParaRPr lang="zh-CN" altLang="en-US" sz="2000" dirty="0" smtClean="0">
              <a:solidFill>
                <a:srgbClr val="0000FF"/>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p:cNvSpPr>
          <p:nvPr>
            <p:ph type="title"/>
          </p:nvPr>
        </p:nvSpPr>
        <p:spPr>
          <a:xfrm>
            <a:off x="457200" y="338139"/>
            <a:ext cx="8229600" cy="947722"/>
          </a:xfrm>
        </p:spPr>
        <p:txBody>
          <a:bodyPr/>
          <a:lstStyle/>
          <a:p>
            <a:pPr eaLnBrk="1" hangingPunct="1"/>
            <a:r>
              <a:rPr lang="zh-CN" altLang="en-US" sz="3200" b="1" dirty="0" smtClean="0">
                <a:solidFill>
                  <a:srgbClr val="FF0000"/>
                </a:solidFill>
              </a:rPr>
              <a:t>手足口病病例标本采集要求</a:t>
            </a:r>
            <a:r>
              <a:rPr lang="zh-CN" altLang="en-US" sz="4000" dirty="0" smtClean="0">
                <a:solidFill>
                  <a:schemeClr val="accent2"/>
                </a:solidFill>
              </a:rPr>
              <a:t/>
            </a:r>
            <a:br>
              <a:rPr lang="zh-CN" altLang="en-US" sz="4000" dirty="0" smtClean="0">
                <a:solidFill>
                  <a:schemeClr val="accent2"/>
                </a:solidFill>
              </a:rPr>
            </a:br>
            <a:endParaRPr lang="zh-CN" altLang="en-US" sz="4000" dirty="0" smtClean="0">
              <a:solidFill>
                <a:schemeClr val="accent2"/>
              </a:solidFill>
            </a:endParaRPr>
          </a:p>
        </p:txBody>
      </p:sp>
      <p:graphicFrame>
        <p:nvGraphicFramePr>
          <p:cNvPr id="54324" name="Group 52"/>
          <p:cNvGraphicFramePr>
            <a:graphicFrameLocks noGrp="1"/>
          </p:cNvGraphicFramePr>
          <p:nvPr>
            <p:ph idx="1"/>
          </p:nvPr>
        </p:nvGraphicFramePr>
        <p:xfrm>
          <a:off x="468313" y="1285860"/>
          <a:ext cx="8280400" cy="4366275"/>
        </p:xfrm>
        <a:graphic>
          <a:graphicData uri="http://schemas.openxmlformats.org/drawingml/2006/table">
            <a:tbl>
              <a:tblPr/>
              <a:tblGrid>
                <a:gridCol w="1582737"/>
                <a:gridCol w="1216025"/>
                <a:gridCol w="1330325"/>
                <a:gridCol w="1439863"/>
                <a:gridCol w="1373187"/>
                <a:gridCol w="1338263"/>
              </a:tblGrid>
              <a:tr h="396934">
                <a:tc>
                  <a:txBody>
                    <a:bodyPr/>
                    <a:lstStyle/>
                    <a:p>
                      <a:pPr marL="0" marR="0" lvl="0" indent="0" algn="ctr" defTabSz="914400" rtl="0" eaLnBrk="1" fontAlgn="base" latinLnBrk="0" hangingPunct="1">
                        <a:lnSpc>
                          <a:spcPct val="100000"/>
                        </a:lnSpc>
                        <a:spcBef>
                          <a:spcPct val="0"/>
                        </a:spcBef>
                        <a:spcAft>
                          <a:spcPct val="0"/>
                        </a:spcAft>
                        <a:buClr>
                          <a:schemeClr val="accent1"/>
                        </a:buClr>
                        <a:buSzPct val="100000"/>
                        <a:buFont typeface="Symbol" pitchFamily="18" charset="2"/>
                        <a:buNone/>
                        <a:tabLst/>
                      </a:pPr>
                      <a:r>
                        <a:rPr kumimoji="0" lang="zh-CN" altLang="en-US" sz="1800" b="1" i="0" u="none" strike="noStrike" cap="none" normalizeH="0" baseline="0" dirty="0" smtClean="0">
                          <a:ln>
                            <a:noFill/>
                          </a:ln>
                          <a:solidFill>
                            <a:schemeClr val="tx1"/>
                          </a:solidFill>
                          <a:effectLst/>
                          <a:latin typeface="仿宋_GB2312" pitchFamily="49" charset="-122"/>
                          <a:ea typeface="仿宋_GB2312" pitchFamily="49" charset="-122"/>
                          <a:cs typeface="Times New Roman" pitchFamily="18" charset="0"/>
                        </a:rPr>
                        <a:t>病人类型</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100000"/>
                        <a:buFont typeface="Symbol" pitchFamily="18" charset="2"/>
                        <a:buNone/>
                        <a:tabLst/>
                      </a:pPr>
                      <a:r>
                        <a:rPr kumimoji="0" lang="zh-CN" altLang="en-US" sz="1800" b="1" i="0" u="none" strike="noStrike" cap="none" normalizeH="0" baseline="0" smtClean="0">
                          <a:ln>
                            <a:noFill/>
                          </a:ln>
                          <a:solidFill>
                            <a:schemeClr val="tx1"/>
                          </a:solidFill>
                          <a:effectLst/>
                          <a:latin typeface="仿宋_GB2312" pitchFamily="49" charset="-122"/>
                          <a:ea typeface="仿宋_GB2312" pitchFamily="49" charset="-122"/>
                          <a:cs typeface="Times New Roman" pitchFamily="18" charset="0"/>
                        </a:rPr>
                        <a:t>标本类型</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100000"/>
                        <a:buFont typeface="Symbol" pitchFamily="18" charset="2"/>
                        <a:buNone/>
                        <a:tabLst/>
                      </a:pPr>
                      <a:r>
                        <a:rPr kumimoji="0" lang="zh-CN" altLang="en-US" sz="1800" b="1" i="0" u="none" strike="noStrike" cap="none" normalizeH="0" baseline="0" dirty="0" smtClean="0">
                          <a:ln>
                            <a:noFill/>
                          </a:ln>
                          <a:solidFill>
                            <a:schemeClr val="tx1"/>
                          </a:solidFill>
                          <a:effectLst/>
                          <a:latin typeface="仿宋_GB2312" pitchFamily="49" charset="-122"/>
                          <a:ea typeface="仿宋_GB2312" pitchFamily="49" charset="-122"/>
                          <a:cs typeface="Times New Roman" pitchFamily="18" charset="0"/>
                        </a:rPr>
                        <a:t>采集时间</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100000"/>
                        <a:buFont typeface="Symbol" pitchFamily="18" charset="2"/>
                        <a:buNone/>
                        <a:tabLst/>
                      </a:pPr>
                      <a:r>
                        <a:rPr kumimoji="0" lang="zh-CN" altLang="en-US" sz="1800" b="1" i="0" u="none" strike="noStrike" cap="none" normalizeH="0" baseline="0" smtClean="0">
                          <a:ln>
                            <a:noFill/>
                          </a:ln>
                          <a:solidFill>
                            <a:schemeClr val="tx1"/>
                          </a:solidFill>
                          <a:effectLst/>
                          <a:latin typeface="仿宋_GB2312" pitchFamily="49" charset="-122"/>
                          <a:ea typeface="仿宋_GB2312" pitchFamily="49" charset="-122"/>
                          <a:cs typeface="Times New Roman" pitchFamily="18" charset="0"/>
                        </a:rPr>
                        <a:t>样本量</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100000"/>
                        <a:buFont typeface="Symbol" pitchFamily="18" charset="2"/>
                        <a:buNone/>
                        <a:tabLst/>
                      </a:pPr>
                      <a:r>
                        <a:rPr kumimoji="0" lang="zh-CN" altLang="en-US" sz="1800" b="1" i="0" u="none" strike="noStrike" cap="none" normalizeH="0" baseline="0" smtClean="0">
                          <a:ln>
                            <a:noFill/>
                          </a:ln>
                          <a:solidFill>
                            <a:schemeClr val="tx1"/>
                          </a:solidFill>
                          <a:effectLst/>
                          <a:latin typeface="仿宋_GB2312" pitchFamily="49" charset="-122"/>
                          <a:ea typeface="仿宋_GB2312" pitchFamily="49" charset="-122"/>
                          <a:cs typeface="Times New Roman" pitchFamily="18" charset="0"/>
                        </a:rPr>
                        <a:t>保存</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100000"/>
                        <a:buFont typeface="Symbol" pitchFamily="18" charset="2"/>
                        <a:buNone/>
                        <a:tabLst/>
                      </a:pPr>
                      <a:r>
                        <a:rPr kumimoji="0" lang="zh-CN" altLang="en-US" sz="1800" b="1" i="0" u="none" strike="noStrike" cap="none" normalizeH="0" baseline="0" smtClean="0">
                          <a:ln>
                            <a:noFill/>
                          </a:ln>
                          <a:solidFill>
                            <a:schemeClr val="tx1"/>
                          </a:solidFill>
                          <a:effectLst/>
                          <a:latin typeface="仿宋_GB2312" pitchFamily="49" charset="-122"/>
                          <a:ea typeface="仿宋_GB2312" pitchFamily="49" charset="-122"/>
                          <a:cs typeface="Times New Roman" pitchFamily="18" charset="0"/>
                        </a:rPr>
                        <a:t>运送</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92335">
                <a:tc>
                  <a:txBody>
                    <a:bodyPr/>
                    <a:lstStyle/>
                    <a:p>
                      <a:pPr marL="0" marR="0" lvl="0" indent="0" algn="ctr" defTabSz="914400" rtl="0" eaLnBrk="1" fontAlgn="base" latinLnBrk="0" hangingPunct="1">
                        <a:lnSpc>
                          <a:spcPct val="100000"/>
                        </a:lnSpc>
                        <a:spcBef>
                          <a:spcPct val="0"/>
                        </a:spcBef>
                        <a:spcAft>
                          <a:spcPct val="0"/>
                        </a:spcAft>
                        <a:buClr>
                          <a:schemeClr val="accent1"/>
                        </a:buClr>
                        <a:buSzPct val="100000"/>
                        <a:buFont typeface="Symbol" pitchFamily="18" charset="2"/>
                        <a:buNone/>
                        <a:tabLst/>
                      </a:pPr>
                      <a:r>
                        <a:rPr kumimoji="0" lang="zh-CN" altLang="en-US" sz="1800" b="1" i="0" u="none" strike="noStrike" cap="none" normalizeH="0" baseline="0" smtClean="0">
                          <a:ln>
                            <a:noFill/>
                          </a:ln>
                          <a:solidFill>
                            <a:schemeClr val="tx1"/>
                          </a:solidFill>
                          <a:effectLst/>
                          <a:latin typeface="仿宋_GB2312" pitchFamily="49" charset="-122"/>
                          <a:ea typeface="仿宋_GB2312" pitchFamily="49" charset="-122"/>
                          <a:cs typeface="Times New Roman" pitchFamily="18" charset="0"/>
                        </a:rPr>
                        <a:t>死亡病例</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100000"/>
                        <a:buFont typeface="Symbol" pitchFamily="18" charset="2"/>
                        <a:buNone/>
                        <a:tabLst/>
                      </a:pPr>
                      <a:r>
                        <a:rPr kumimoji="0" lang="zh-CN" altLang="en-US" sz="1800" b="1" i="0" u="none" strike="noStrike" cap="none" normalizeH="0" baseline="0" smtClean="0">
                          <a:ln>
                            <a:noFill/>
                          </a:ln>
                          <a:solidFill>
                            <a:schemeClr val="tx1"/>
                          </a:solidFill>
                          <a:effectLst/>
                          <a:latin typeface="仿宋_GB2312" pitchFamily="49" charset="-122"/>
                          <a:ea typeface="仿宋_GB2312" pitchFamily="49" charset="-122"/>
                          <a:cs typeface="Times New Roman" pitchFamily="18" charset="0"/>
                        </a:rPr>
                        <a:t>脑干组织</a:t>
                      </a:r>
                    </a:p>
                    <a:p>
                      <a:pPr marL="0" marR="0" lvl="0" indent="0" algn="ctr" defTabSz="914400" rtl="0" eaLnBrk="0" fontAlgn="base" latinLnBrk="0" hangingPunct="0">
                        <a:lnSpc>
                          <a:spcPct val="100000"/>
                        </a:lnSpc>
                        <a:spcBef>
                          <a:spcPct val="0"/>
                        </a:spcBef>
                        <a:spcAft>
                          <a:spcPct val="0"/>
                        </a:spcAft>
                        <a:buClr>
                          <a:schemeClr val="accent1"/>
                        </a:buClr>
                        <a:buSzPct val="100000"/>
                        <a:buFont typeface="Symbol" pitchFamily="18" charset="2"/>
                        <a:buNone/>
                        <a:tabLst/>
                      </a:pPr>
                      <a:r>
                        <a:rPr kumimoji="0" lang="zh-CN" altLang="en-US" sz="1800" b="1" i="0" u="none" strike="noStrike" cap="none" normalizeH="0" baseline="0" smtClean="0">
                          <a:ln>
                            <a:noFill/>
                          </a:ln>
                          <a:solidFill>
                            <a:schemeClr val="tx1"/>
                          </a:solidFill>
                          <a:effectLst/>
                          <a:latin typeface="仿宋_GB2312" pitchFamily="49" charset="-122"/>
                          <a:ea typeface="仿宋_GB2312" pitchFamily="49" charset="-122"/>
                          <a:cs typeface="Times New Roman" pitchFamily="18" charset="0"/>
                        </a:rPr>
                        <a:t>肺组织等</a:t>
                      </a:r>
                    </a:p>
                    <a:p>
                      <a:pPr marL="0" marR="0" lvl="0" indent="0" algn="ctr" defTabSz="914400" rtl="0" eaLnBrk="0" fontAlgn="base" latinLnBrk="0" hangingPunct="0">
                        <a:lnSpc>
                          <a:spcPct val="100000"/>
                        </a:lnSpc>
                        <a:spcBef>
                          <a:spcPct val="0"/>
                        </a:spcBef>
                        <a:spcAft>
                          <a:spcPct val="0"/>
                        </a:spcAft>
                        <a:buClr>
                          <a:schemeClr val="accent1"/>
                        </a:buClr>
                        <a:buSzPct val="100000"/>
                        <a:buFont typeface="Symbol" pitchFamily="18" charset="2"/>
                        <a:buNone/>
                        <a:tabLst/>
                      </a:pPr>
                      <a:r>
                        <a:rPr kumimoji="0" lang="zh-CN" altLang="en-US" sz="1800" b="1" i="0" u="none" strike="noStrike" cap="none" normalizeH="0" baseline="0" smtClean="0">
                          <a:ln>
                            <a:noFill/>
                          </a:ln>
                          <a:solidFill>
                            <a:schemeClr val="tx1"/>
                          </a:solidFill>
                          <a:effectLst/>
                          <a:latin typeface="仿宋_GB2312" pitchFamily="49" charset="-122"/>
                          <a:ea typeface="仿宋_GB2312" pitchFamily="49" charset="-122"/>
                          <a:cs typeface="Times New Roman" pitchFamily="18" charset="0"/>
                        </a:rPr>
                        <a:t>血液</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100000"/>
                        <a:buFont typeface="Symbol" pitchFamily="18" charset="2"/>
                        <a:buNone/>
                        <a:tabLst/>
                      </a:pPr>
                      <a:r>
                        <a:rPr kumimoji="0" lang="zh-CN" altLang="en-US" sz="1800" b="1" i="0" u="none" strike="noStrike" cap="none" normalizeH="0" baseline="0" smtClean="0">
                          <a:ln>
                            <a:noFill/>
                          </a:ln>
                          <a:solidFill>
                            <a:schemeClr val="tx1"/>
                          </a:solidFill>
                          <a:effectLst/>
                          <a:latin typeface="仿宋_GB2312" pitchFamily="49" charset="-122"/>
                          <a:ea typeface="仿宋_GB2312" pitchFamily="49" charset="-122"/>
                          <a:cs typeface="Times New Roman" pitchFamily="18" charset="0"/>
                        </a:rPr>
                        <a:t>死亡后</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100000"/>
                        <a:buFont typeface="Symbol" pitchFamily="18" charset="2"/>
                        <a:buNone/>
                        <a:tabLst/>
                      </a:pPr>
                      <a:r>
                        <a:rPr kumimoji="0" lang="zh-CN" altLang="en-US" sz="1800" b="1" i="0" u="none" strike="noStrike" cap="none" normalizeH="0" baseline="0" smtClean="0">
                          <a:ln>
                            <a:noFill/>
                          </a:ln>
                          <a:solidFill>
                            <a:schemeClr val="tx1"/>
                          </a:solidFill>
                          <a:effectLst/>
                          <a:latin typeface="仿宋_GB2312" pitchFamily="49" charset="-122"/>
                          <a:ea typeface="仿宋_GB2312" pitchFamily="49" charset="-122"/>
                          <a:cs typeface="Times New Roman" pitchFamily="18" charset="0"/>
                        </a:rPr>
                        <a:t>不低于</a:t>
                      </a:r>
                      <a:r>
                        <a:rPr kumimoji="0" lang="en-US" altLang="zh-CN" sz="1800" b="1" i="0" u="none" strike="noStrike" cap="none" normalizeH="0" baseline="0" smtClean="0">
                          <a:ln>
                            <a:noFill/>
                          </a:ln>
                          <a:solidFill>
                            <a:schemeClr val="tx1"/>
                          </a:solidFill>
                          <a:effectLst/>
                          <a:latin typeface="仿宋_GB2312" pitchFamily="49" charset="-122"/>
                          <a:ea typeface="仿宋_GB2312" pitchFamily="49" charset="-122"/>
                          <a:cs typeface="Times New Roman" pitchFamily="18" charset="0"/>
                        </a:rPr>
                        <a:t>20</a:t>
                      </a:r>
                      <a:r>
                        <a:rPr kumimoji="0" lang="zh-CN" altLang="en-US" sz="1800" b="1" i="0" u="none" strike="noStrike" cap="none" normalizeH="0" baseline="0" smtClean="0">
                          <a:ln>
                            <a:noFill/>
                          </a:ln>
                          <a:solidFill>
                            <a:schemeClr val="tx1"/>
                          </a:solidFill>
                          <a:effectLst/>
                          <a:latin typeface="仿宋_GB2312" pitchFamily="49" charset="-122"/>
                          <a:ea typeface="仿宋_GB2312" pitchFamily="49" charset="-122"/>
                          <a:cs typeface="Times New Roman" pitchFamily="18" charset="0"/>
                        </a:rPr>
                        <a:t>克</a:t>
                      </a:r>
                    </a:p>
                    <a:p>
                      <a:pPr marL="0" marR="0" lvl="0" indent="0" algn="ctr" defTabSz="914400" rtl="0" eaLnBrk="0" fontAlgn="base" latinLnBrk="0" hangingPunct="0">
                        <a:lnSpc>
                          <a:spcPct val="100000"/>
                        </a:lnSpc>
                        <a:spcBef>
                          <a:spcPct val="0"/>
                        </a:spcBef>
                        <a:spcAft>
                          <a:spcPct val="0"/>
                        </a:spcAft>
                        <a:buClr>
                          <a:schemeClr val="accent1"/>
                        </a:buClr>
                        <a:buSzPct val="100000"/>
                        <a:buFont typeface="Symbol" pitchFamily="18" charset="2"/>
                        <a:buNone/>
                        <a:tabLst/>
                      </a:pPr>
                      <a:r>
                        <a:rPr kumimoji="0" lang="zh-CN" altLang="en-US" sz="1800" b="1" i="0" u="none" strike="noStrike" cap="none" normalizeH="0" baseline="0" smtClean="0">
                          <a:ln>
                            <a:noFill/>
                          </a:ln>
                          <a:solidFill>
                            <a:schemeClr val="tx1"/>
                          </a:solidFill>
                          <a:effectLst/>
                          <a:latin typeface="仿宋_GB2312" pitchFamily="49" charset="-122"/>
                          <a:ea typeface="仿宋_GB2312" pitchFamily="49" charset="-122"/>
                          <a:cs typeface="Times New Roman" pitchFamily="18" charset="0"/>
                        </a:rPr>
                        <a:t>血液不低于</a:t>
                      </a:r>
                      <a:r>
                        <a:rPr kumimoji="0" lang="en-US" altLang="zh-CN" sz="1800" b="1" i="0" u="none" strike="noStrike" cap="none" normalizeH="0" baseline="0" smtClean="0">
                          <a:ln>
                            <a:noFill/>
                          </a:ln>
                          <a:solidFill>
                            <a:schemeClr val="tx1"/>
                          </a:solidFill>
                          <a:effectLst/>
                          <a:latin typeface="仿宋_GB2312" pitchFamily="49" charset="-122"/>
                          <a:ea typeface="仿宋_GB2312" pitchFamily="49" charset="-122"/>
                          <a:cs typeface="Times New Roman" pitchFamily="18" charset="0"/>
                        </a:rPr>
                        <a:t>2ml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100000"/>
                        <a:buFont typeface="Symbol" pitchFamily="18" charset="2"/>
                        <a:buNone/>
                        <a:tabLst/>
                      </a:pPr>
                      <a:r>
                        <a:rPr kumimoji="0" lang="en-US" altLang="zh-CN" sz="1800" b="1" i="0" u="none" strike="noStrike" cap="none" normalizeH="0" baseline="0" smtClean="0">
                          <a:ln>
                            <a:noFill/>
                          </a:ln>
                          <a:solidFill>
                            <a:schemeClr val="tx1"/>
                          </a:solidFill>
                          <a:effectLst/>
                          <a:latin typeface="仿宋_GB2312" pitchFamily="49" charset="-122"/>
                          <a:ea typeface="仿宋_GB2312" pitchFamily="49" charset="-122"/>
                          <a:cs typeface="Times New Roman" pitchFamily="18" charset="0"/>
                        </a:rPr>
                        <a:t>-70C</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100000"/>
                        <a:buFont typeface="Symbol" pitchFamily="18" charset="2"/>
                        <a:buNone/>
                        <a:tabLst/>
                      </a:pPr>
                      <a:r>
                        <a:rPr kumimoji="0" lang="zh-CN" altLang="en-US" sz="1800" b="1" i="0" u="none" strike="noStrike" cap="none" normalizeH="0" baseline="0" smtClean="0">
                          <a:ln>
                            <a:noFill/>
                          </a:ln>
                          <a:solidFill>
                            <a:schemeClr val="tx1"/>
                          </a:solidFill>
                          <a:effectLst/>
                          <a:latin typeface="仿宋_GB2312" pitchFamily="49" charset="-122"/>
                          <a:ea typeface="仿宋_GB2312" pitchFamily="49" charset="-122"/>
                          <a:cs typeface="Times New Roman" pitchFamily="18" charset="0"/>
                        </a:rPr>
                        <a:t>冷藏</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4635">
                <a:tc rowSpan="6">
                  <a:txBody>
                    <a:bodyPr/>
                    <a:lstStyle/>
                    <a:p>
                      <a:pPr marL="0" marR="0" lvl="0" indent="0" algn="ctr" defTabSz="914400" rtl="0" eaLnBrk="1" fontAlgn="base" latinLnBrk="0" hangingPunct="1">
                        <a:lnSpc>
                          <a:spcPct val="100000"/>
                        </a:lnSpc>
                        <a:spcBef>
                          <a:spcPct val="0"/>
                        </a:spcBef>
                        <a:spcAft>
                          <a:spcPct val="0"/>
                        </a:spcAft>
                        <a:buClr>
                          <a:schemeClr val="accent1"/>
                        </a:buClr>
                        <a:buSzPct val="100000"/>
                        <a:buFont typeface="Symbol" pitchFamily="18" charset="2"/>
                        <a:buNone/>
                        <a:tabLst/>
                      </a:pPr>
                      <a:r>
                        <a:rPr kumimoji="0" lang="zh-CN" altLang="en-US" sz="1800" b="1" i="0" u="none" strike="noStrike" cap="none" normalizeH="0" baseline="0" smtClean="0">
                          <a:ln>
                            <a:noFill/>
                          </a:ln>
                          <a:solidFill>
                            <a:schemeClr val="tx1"/>
                          </a:solidFill>
                          <a:effectLst/>
                          <a:latin typeface="仿宋_GB2312" pitchFamily="49" charset="-122"/>
                          <a:ea typeface="仿宋_GB2312" pitchFamily="49" charset="-122"/>
                          <a:cs typeface="Times New Roman" pitchFamily="18" charset="0"/>
                        </a:rPr>
                        <a:t>重症、轻型病例</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0"/>
                        </a:spcBef>
                        <a:spcAft>
                          <a:spcPct val="0"/>
                        </a:spcAft>
                        <a:buClr>
                          <a:schemeClr val="accent1"/>
                        </a:buClr>
                        <a:buSzPct val="100000"/>
                        <a:buFont typeface="Symbol" pitchFamily="18" charset="2"/>
                        <a:buNone/>
                        <a:tabLst/>
                      </a:pPr>
                      <a:r>
                        <a:rPr kumimoji="0" lang="zh-CN" altLang="en-US" sz="1800" b="1" i="0" u="none" strike="noStrike" cap="none" normalizeH="0" baseline="0" smtClean="0">
                          <a:ln>
                            <a:noFill/>
                          </a:ln>
                          <a:solidFill>
                            <a:schemeClr val="tx1"/>
                          </a:solidFill>
                          <a:effectLst/>
                          <a:latin typeface="仿宋_GB2312" pitchFamily="49" charset="-122"/>
                          <a:ea typeface="仿宋_GB2312" pitchFamily="49" charset="-122"/>
                          <a:cs typeface="Times New Roman" pitchFamily="18" charset="0"/>
                        </a:rPr>
                        <a:t>血清</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100000"/>
                        <a:buFont typeface="Symbol" pitchFamily="18" charset="2"/>
                        <a:buNone/>
                        <a:tabLst/>
                      </a:pPr>
                      <a:r>
                        <a:rPr kumimoji="0" lang="zh-CN" altLang="en-US" sz="1800" b="1" i="0" u="none" strike="noStrike" cap="none" normalizeH="0" baseline="0" smtClean="0">
                          <a:ln>
                            <a:noFill/>
                          </a:ln>
                          <a:solidFill>
                            <a:schemeClr val="tx1"/>
                          </a:solidFill>
                          <a:effectLst/>
                          <a:latin typeface="仿宋_GB2312" pitchFamily="49" charset="-122"/>
                          <a:ea typeface="仿宋_GB2312" pitchFamily="49" charset="-122"/>
                          <a:cs typeface="Times New Roman" pitchFamily="18" charset="0"/>
                        </a:rPr>
                        <a:t>急性期（</a:t>
                      </a:r>
                      <a:r>
                        <a:rPr kumimoji="0" lang="en-US" altLang="zh-CN" sz="1800" b="1" i="0" u="none" strike="noStrike" cap="none" normalizeH="0" baseline="0" smtClean="0">
                          <a:ln>
                            <a:noFill/>
                          </a:ln>
                          <a:solidFill>
                            <a:schemeClr val="tx1"/>
                          </a:solidFill>
                          <a:effectLst/>
                          <a:latin typeface="仿宋_GB2312" pitchFamily="49" charset="-122"/>
                          <a:ea typeface="仿宋_GB2312" pitchFamily="49" charset="-122"/>
                          <a:cs typeface="Times New Roman" pitchFamily="18" charset="0"/>
                        </a:rPr>
                        <a:t>5</a:t>
                      </a:r>
                      <a:r>
                        <a:rPr kumimoji="0" lang="zh-CN" altLang="en-US" sz="1800" b="1" i="0" u="none" strike="noStrike" cap="none" normalizeH="0" baseline="0" smtClean="0">
                          <a:ln>
                            <a:noFill/>
                          </a:ln>
                          <a:solidFill>
                            <a:schemeClr val="tx1"/>
                          </a:solidFill>
                          <a:effectLst/>
                          <a:latin typeface="仿宋_GB2312" pitchFamily="49" charset="-122"/>
                          <a:ea typeface="仿宋_GB2312" pitchFamily="49" charset="-122"/>
                          <a:cs typeface="Times New Roman" pitchFamily="18" charset="0"/>
                        </a:rPr>
                        <a:t>天内）</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100000"/>
                        <a:buFont typeface="Symbol" pitchFamily="18" charset="2"/>
                        <a:buNone/>
                        <a:tabLst/>
                      </a:pPr>
                      <a:r>
                        <a:rPr kumimoji="0" lang="en-US" altLang="zh-CN" sz="1800" b="1" i="0" u="none" strike="noStrike" cap="none" normalizeH="0" baseline="0" smtClean="0">
                          <a:ln>
                            <a:noFill/>
                          </a:ln>
                          <a:solidFill>
                            <a:schemeClr val="tx1"/>
                          </a:solidFill>
                          <a:effectLst/>
                          <a:latin typeface="仿宋_GB2312" pitchFamily="49" charset="-122"/>
                          <a:ea typeface="仿宋_GB2312" pitchFamily="49" charset="-122"/>
                          <a:cs typeface="Times New Roman" pitchFamily="18" charset="0"/>
                        </a:rPr>
                        <a:t>1ml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6">
                  <a:txBody>
                    <a:bodyPr/>
                    <a:lstStyle/>
                    <a:p>
                      <a:pPr marL="0" marR="0" lvl="0" indent="0" algn="ctr" defTabSz="914400" rtl="0" eaLnBrk="1" fontAlgn="base" latinLnBrk="0" hangingPunct="1">
                        <a:lnSpc>
                          <a:spcPct val="100000"/>
                        </a:lnSpc>
                        <a:spcBef>
                          <a:spcPct val="0"/>
                        </a:spcBef>
                        <a:spcAft>
                          <a:spcPct val="0"/>
                        </a:spcAft>
                        <a:buClr>
                          <a:schemeClr val="accent1"/>
                        </a:buClr>
                        <a:buSzPct val="100000"/>
                        <a:buFont typeface="Symbol" pitchFamily="18" charset="2"/>
                        <a:buNone/>
                        <a:tabLst/>
                      </a:pPr>
                      <a:r>
                        <a:rPr kumimoji="0" lang="en-US" altLang="zh-CN" sz="1800" b="1" i="0" u="none" strike="noStrike" cap="none" normalizeH="0" baseline="0" smtClean="0">
                          <a:ln>
                            <a:noFill/>
                          </a:ln>
                          <a:solidFill>
                            <a:schemeClr val="tx1"/>
                          </a:solidFill>
                          <a:effectLst/>
                          <a:latin typeface="仿宋_GB2312" pitchFamily="49" charset="-122"/>
                          <a:ea typeface="仿宋_GB2312" pitchFamily="49" charset="-122"/>
                          <a:cs typeface="Times New Roman" pitchFamily="18" charset="0"/>
                        </a:rPr>
                        <a:t>-70C</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6">
                  <a:txBody>
                    <a:bodyPr/>
                    <a:lstStyle/>
                    <a:p>
                      <a:pPr marL="0" marR="0" lvl="0" indent="0" algn="ctr" defTabSz="914400" rtl="0" eaLnBrk="1" fontAlgn="base" latinLnBrk="0" hangingPunct="1">
                        <a:lnSpc>
                          <a:spcPct val="100000"/>
                        </a:lnSpc>
                        <a:spcBef>
                          <a:spcPct val="0"/>
                        </a:spcBef>
                        <a:spcAft>
                          <a:spcPct val="0"/>
                        </a:spcAft>
                        <a:buClr>
                          <a:schemeClr val="accent1"/>
                        </a:buClr>
                        <a:buSzPct val="100000"/>
                        <a:buFont typeface="Symbol" pitchFamily="18" charset="2"/>
                        <a:buNone/>
                        <a:tabLst/>
                      </a:pPr>
                      <a:r>
                        <a:rPr kumimoji="0" lang="zh-CN" altLang="en-US" sz="1800" b="1" i="0" u="none" strike="noStrike" cap="none" normalizeH="0" baseline="0" smtClean="0">
                          <a:ln>
                            <a:noFill/>
                          </a:ln>
                          <a:solidFill>
                            <a:schemeClr val="tx1"/>
                          </a:solidFill>
                          <a:effectLst/>
                          <a:latin typeface="仿宋_GB2312" pitchFamily="49" charset="-122"/>
                          <a:ea typeface="仿宋_GB2312" pitchFamily="49" charset="-122"/>
                          <a:cs typeface="Times New Roman" pitchFamily="18" charset="0"/>
                        </a:rPr>
                        <a:t>冷藏</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4635">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100000"/>
                        <a:buFont typeface="Symbol" pitchFamily="18" charset="2"/>
                        <a:buNone/>
                        <a:tabLst/>
                      </a:pPr>
                      <a:r>
                        <a:rPr kumimoji="0" lang="zh-CN" altLang="en-US" sz="1800" b="1" i="0" u="none" strike="noStrike" cap="none" normalizeH="0" baseline="0" smtClean="0">
                          <a:ln>
                            <a:noFill/>
                          </a:ln>
                          <a:solidFill>
                            <a:schemeClr val="tx1"/>
                          </a:solidFill>
                          <a:effectLst/>
                          <a:latin typeface="仿宋_GB2312" pitchFamily="49" charset="-122"/>
                          <a:ea typeface="仿宋_GB2312" pitchFamily="49" charset="-122"/>
                          <a:cs typeface="Times New Roman" pitchFamily="18" charset="0"/>
                        </a:rPr>
                        <a:t>发病后</a:t>
                      </a:r>
                      <a:r>
                        <a:rPr kumimoji="0" lang="en-US" altLang="zh-CN" sz="1800" b="1" i="0" u="none" strike="noStrike" cap="none" normalizeH="0" baseline="0" smtClean="0">
                          <a:ln>
                            <a:noFill/>
                          </a:ln>
                          <a:solidFill>
                            <a:schemeClr val="tx1"/>
                          </a:solidFill>
                          <a:effectLst/>
                          <a:latin typeface="仿宋_GB2312" pitchFamily="49" charset="-122"/>
                          <a:ea typeface="仿宋_GB2312" pitchFamily="49" charset="-122"/>
                          <a:cs typeface="Times New Roman" pitchFamily="18" charset="0"/>
                        </a:rPr>
                        <a:t>5</a:t>
                      </a:r>
                      <a:r>
                        <a:rPr kumimoji="0" lang="zh-CN" altLang="en-US" sz="1800" b="1" i="0" u="none" strike="noStrike" cap="none" normalizeH="0" baseline="0" smtClean="0">
                          <a:ln>
                            <a:noFill/>
                          </a:ln>
                          <a:solidFill>
                            <a:schemeClr val="tx1"/>
                          </a:solidFill>
                          <a:effectLst/>
                          <a:latin typeface="仿宋_GB2312" pitchFamily="49" charset="-122"/>
                          <a:ea typeface="仿宋_GB2312" pitchFamily="49" charset="-122"/>
                          <a:cs typeface="Times New Roman" pitchFamily="18" charset="0"/>
                        </a:rPr>
                        <a:t>～</a:t>
                      </a:r>
                      <a:r>
                        <a:rPr kumimoji="0" lang="en-US" altLang="zh-CN" sz="1800" b="1" i="0" u="none" strike="noStrike" cap="none" normalizeH="0" baseline="0" smtClean="0">
                          <a:ln>
                            <a:noFill/>
                          </a:ln>
                          <a:solidFill>
                            <a:schemeClr val="tx1"/>
                          </a:solidFill>
                          <a:effectLst/>
                          <a:latin typeface="仿宋_GB2312" pitchFamily="49" charset="-122"/>
                          <a:ea typeface="仿宋_GB2312" pitchFamily="49" charset="-122"/>
                          <a:cs typeface="Times New Roman" pitchFamily="18" charset="0"/>
                        </a:rPr>
                        <a:t>15</a:t>
                      </a:r>
                      <a:r>
                        <a:rPr kumimoji="0" lang="zh-CN" altLang="en-US" sz="1800" b="1" i="0" u="none" strike="noStrike" cap="none" normalizeH="0" baseline="0" smtClean="0">
                          <a:ln>
                            <a:noFill/>
                          </a:ln>
                          <a:solidFill>
                            <a:schemeClr val="tx1"/>
                          </a:solidFill>
                          <a:effectLst/>
                          <a:latin typeface="仿宋_GB2312" pitchFamily="49" charset="-122"/>
                          <a:ea typeface="仿宋_GB2312" pitchFamily="49" charset="-122"/>
                          <a:cs typeface="Times New Roman" pitchFamily="18" charset="0"/>
                        </a:rPr>
                        <a:t>天</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100000"/>
                        <a:buFont typeface="Symbol" pitchFamily="18" charset="2"/>
                        <a:buNone/>
                        <a:tabLst/>
                      </a:pPr>
                      <a:r>
                        <a:rPr kumimoji="0" lang="en-US" altLang="zh-CN" sz="1800" b="1" i="0" u="none" strike="noStrike" cap="none" normalizeH="0" baseline="0" smtClean="0">
                          <a:ln>
                            <a:noFill/>
                          </a:ln>
                          <a:solidFill>
                            <a:schemeClr val="tx1"/>
                          </a:solidFill>
                          <a:effectLst/>
                          <a:latin typeface="仿宋_GB2312" pitchFamily="49" charset="-122"/>
                          <a:ea typeface="仿宋_GB2312" pitchFamily="49" charset="-122"/>
                          <a:cs typeface="Times New Roman" pitchFamily="18" charset="0"/>
                        </a:rPr>
                        <a:t>1ml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CN" altLang="en-US"/>
                    </a:p>
                  </a:txBody>
                  <a:tcPr/>
                </a:tc>
                <a:tc vMerge="1">
                  <a:txBody>
                    <a:bodyPr/>
                    <a:lstStyle/>
                    <a:p>
                      <a:endParaRPr lang="zh-CN" altLang="en-US"/>
                    </a:p>
                  </a:txBody>
                  <a:tcPr/>
                </a:tc>
              </a:tr>
              <a:tr h="396934">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100000"/>
                        <a:buFont typeface="Symbol" pitchFamily="18" charset="2"/>
                        <a:buNone/>
                        <a:tabLst/>
                      </a:pPr>
                      <a:r>
                        <a:rPr kumimoji="0" lang="zh-CN" altLang="en-US" sz="1800" b="1" i="0" u="none" strike="noStrike" cap="none" normalizeH="0" baseline="0" smtClean="0">
                          <a:ln>
                            <a:noFill/>
                          </a:ln>
                          <a:solidFill>
                            <a:schemeClr val="tx1"/>
                          </a:solidFill>
                          <a:effectLst/>
                          <a:latin typeface="仿宋_GB2312" pitchFamily="49" charset="-122"/>
                          <a:ea typeface="仿宋_GB2312" pitchFamily="49" charset="-122"/>
                          <a:cs typeface="Times New Roman" pitchFamily="18" charset="0"/>
                        </a:rPr>
                        <a:t>发病</a:t>
                      </a:r>
                      <a:r>
                        <a:rPr kumimoji="0" lang="en-US" altLang="zh-CN" sz="1800" b="1" i="0" u="none" strike="noStrike" cap="none" normalizeH="0" baseline="0" smtClean="0">
                          <a:ln>
                            <a:noFill/>
                          </a:ln>
                          <a:solidFill>
                            <a:schemeClr val="tx1"/>
                          </a:solidFill>
                          <a:effectLst/>
                          <a:latin typeface="仿宋_GB2312" pitchFamily="49" charset="-122"/>
                          <a:ea typeface="仿宋_GB2312" pitchFamily="49" charset="-122"/>
                          <a:cs typeface="Times New Roman" pitchFamily="18" charset="0"/>
                        </a:rPr>
                        <a:t>3</a:t>
                      </a:r>
                      <a:r>
                        <a:rPr kumimoji="0" lang="zh-CN" altLang="en-US" sz="1800" b="1" i="0" u="none" strike="noStrike" cap="none" normalizeH="0" baseline="0" smtClean="0">
                          <a:ln>
                            <a:noFill/>
                          </a:ln>
                          <a:solidFill>
                            <a:schemeClr val="tx1"/>
                          </a:solidFill>
                          <a:effectLst/>
                          <a:latin typeface="仿宋_GB2312" pitchFamily="49" charset="-122"/>
                          <a:ea typeface="仿宋_GB2312" pitchFamily="49" charset="-122"/>
                          <a:cs typeface="Times New Roman" pitchFamily="18" charset="0"/>
                        </a:rPr>
                        <a:t>周后</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100000"/>
                        <a:buFont typeface="Symbol" pitchFamily="18" charset="2"/>
                        <a:buNone/>
                        <a:tabLst/>
                      </a:pPr>
                      <a:r>
                        <a:rPr kumimoji="0" lang="en-US" altLang="zh-CN" sz="1800" b="1" i="0" u="none" strike="noStrike" cap="none" normalizeH="0" baseline="0" smtClean="0">
                          <a:ln>
                            <a:noFill/>
                          </a:ln>
                          <a:solidFill>
                            <a:schemeClr val="tx1"/>
                          </a:solidFill>
                          <a:effectLst/>
                          <a:latin typeface="仿宋_GB2312" pitchFamily="49" charset="-122"/>
                          <a:ea typeface="仿宋_GB2312" pitchFamily="49" charset="-122"/>
                          <a:cs typeface="Times New Roman" pitchFamily="18" charset="0"/>
                        </a:rPr>
                        <a:t>1ml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CN" altLang="en-US"/>
                    </a:p>
                  </a:txBody>
                  <a:tcPr/>
                </a:tc>
                <a:tc vMerge="1">
                  <a:txBody>
                    <a:bodyPr/>
                    <a:lstStyle/>
                    <a:p>
                      <a:endParaRPr lang="zh-CN" altLang="en-US"/>
                    </a:p>
                  </a:txBody>
                  <a:tcPr/>
                </a:tc>
              </a:tr>
              <a:tr h="396934">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100000"/>
                        <a:buFont typeface="Symbol" pitchFamily="18" charset="2"/>
                        <a:buNone/>
                        <a:tabLst/>
                      </a:pPr>
                      <a:r>
                        <a:rPr kumimoji="0" lang="zh-CN" altLang="en-US" sz="1800" b="1" i="0" u="none" strike="noStrike" cap="none" normalizeH="0" baseline="0" smtClean="0">
                          <a:ln>
                            <a:noFill/>
                          </a:ln>
                          <a:solidFill>
                            <a:schemeClr val="tx1"/>
                          </a:solidFill>
                          <a:effectLst/>
                          <a:latin typeface="仿宋_GB2312" pitchFamily="49" charset="-122"/>
                          <a:ea typeface="仿宋_GB2312" pitchFamily="49" charset="-122"/>
                          <a:cs typeface="Times New Roman" pitchFamily="18" charset="0"/>
                        </a:rPr>
                        <a:t>咽拭子</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100000"/>
                        <a:buFont typeface="Symbol" pitchFamily="18" charset="2"/>
                        <a:buNone/>
                        <a:tabLst/>
                      </a:pPr>
                      <a:r>
                        <a:rPr kumimoji="0" lang="zh-CN" altLang="en-US" sz="1800" b="1" i="0" u="none" strike="noStrike" cap="none" normalizeH="0" baseline="0" smtClean="0">
                          <a:ln>
                            <a:noFill/>
                          </a:ln>
                          <a:solidFill>
                            <a:schemeClr val="tx1"/>
                          </a:solidFill>
                          <a:effectLst/>
                          <a:latin typeface="仿宋_GB2312" pitchFamily="49" charset="-122"/>
                          <a:ea typeface="仿宋_GB2312" pitchFamily="49" charset="-122"/>
                          <a:cs typeface="Times New Roman" pitchFamily="18" charset="0"/>
                        </a:rPr>
                        <a:t>急性期</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100000"/>
                        <a:buFont typeface="Symbol" pitchFamily="18" charset="2"/>
                        <a:buNone/>
                        <a:tabLst/>
                      </a:pPr>
                      <a:r>
                        <a:rPr kumimoji="0" lang="en-US" altLang="zh-CN" sz="1800" b="1" i="0" u="none" strike="noStrike" cap="none" normalizeH="0" baseline="0" smtClean="0">
                          <a:ln>
                            <a:noFill/>
                          </a:ln>
                          <a:solidFill>
                            <a:schemeClr val="tx1"/>
                          </a:solidFill>
                          <a:effectLst/>
                          <a:latin typeface="仿宋_GB2312" pitchFamily="49" charset="-122"/>
                          <a:ea typeface="仿宋_GB2312" pitchFamily="49" charset="-122"/>
                          <a:cs typeface="Times New Roman" pitchFamily="18" charset="0"/>
                        </a:rPr>
                        <a:t>1ml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CN" altLang="en-US"/>
                    </a:p>
                  </a:txBody>
                  <a:tcPr/>
                </a:tc>
                <a:tc vMerge="1">
                  <a:txBody>
                    <a:bodyPr/>
                    <a:lstStyle/>
                    <a:p>
                      <a:endParaRPr lang="zh-CN" altLang="en-US"/>
                    </a:p>
                  </a:txBody>
                  <a:tcPr/>
                </a:tc>
              </a:tr>
              <a:tr h="396934">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100000"/>
                        <a:buFont typeface="Symbol" pitchFamily="18" charset="2"/>
                        <a:buNone/>
                        <a:tabLst/>
                      </a:pPr>
                      <a:r>
                        <a:rPr kumimoji="0" lang="zh-CN" altLang="en-US" sz="1800" b="1" i="0" u="none" strike="noStrike" cap="none" normalizeH="0" baseline="0" smtClean="0">
                          <a:ln>
                            <a:noFill/>
                          </a:ln>
                          <a:solidFill>
                            <a:schemeClr val="tx1"/>
                          </a:solidFill>
                          <a:effectLst/>
                          <a:latin typeface="仿宋_GB2312" pitchFamily="49" charset="-122"/>
                          <a:ea typeface="仿宋_GB2312" pitchFamily="49" charset="-122"/>
                          <a:cs typeface="Times New Roman" pitchFamily="18" charset="0"/>
                        </a:rPr>
                        <a:t>粪便</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100000"/>
                        <a:buFont typeface="Symbol" pitchFamily="18" charset="2"/>
                        <a:buNone/>
                        <a:tabLst/>
                      </a:pPr>
                      <a:r>
                        <a:rPr kumimoji="0" lang="zh-CN" altLang="en-US" sz="1800" b="1" i="0" u="none" strike="noStrike" cap="none" normalizeH="0" baseline="0" smtClean="0">
                          <a:ln>
                            <a:noFill/>
                          </a:ln>
                          <a:solidFill>
                            <a:schemeClr val="tx1"/>
                          </a:solidFill>
                          <a:effectLst/>
                          <a:latin typeface="仿宋_GB2312" pitchFamily="49" charset="-122"/>
                          <a:ea typeface="仿宋_GB2312" pitchFamily="49" charset="-122"/>
                          <a:cs typeface="Times New Roman" pitchFamily="18" charset="0"/>
                        </a:rPr>
                        <a:t>急性期</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100000"/>
                        <a:buFont typeface="Symbol" pitchFamily="18" charset="2"/>
                        <a:buNone/>
                        <a:tabLst/>
                      </a:pPr>
                      <a:r>
                        <a:rPr kumimoji="0" lang="en-US" altLang="zh-CN" sz="1800" b="1" i="0" u="none" strike="noStrike" cap="none" normalizeH="0" baseline="0" smtClean="0">
                          <a:ln>
                            <a:noFill/>
                          </a:ln>
                          <a:solidFill>
                            <a:schemeClr val="tx1"/>
                          </a:solidFill>
                          <a:effectLst/>
                          <a:latin typeface="仿宋_GB2312" pitchFamily="49" charset="-122"/>
                          <a:ea typeface="仿宋_GB2312" pitchFamily="49" charset="-122"/>
                          <a:cs typeface="Times New Roman" pitchFamily="18" charset="0"/>
                        </a:rPr>
                        <a:t>1</a:t>
                      </a:r>
                      <a:r>
                        <a:rPr kumimoji="0" lang="zh-CN" altLang="en-US" sz="1800" b="1" i="0" u="none" strike="noStrike" cap="none" normalizeH="0" baseline="0" smtClean="0">
                          <a:ln>
                            <a:noFill/>
                          </a:ln>
                          <a:solidFill>
                            <a:schemeClr val="tx1"/>
                          </a:solidFill>
                          <a:effectLst/>
                          <a:latin typeface="仿宋_GB2312" pitchFamily="49" charset="-122"/>
                          <a:ea typeface="仿宋_GB2312" pitchFamily="49" charset="-122"/>
                          <a:cs typeface="Times New Roman" pitchFamily="18" charset="0"/>
                        </a:rPr>
                        <a:t>份</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CN" altLang="en-US"/>
                    </a:p>
                  </a:txBody>
                  <a:tcPr/>
                </a:tc>
                <a:tc vMerge="1">
                  <a:txBody>
                    <a:bodyPr/>
                    <a:lstStyle/>
                    <a:p>
                      <a:endParaRPr lang="zh-CN" altLang="en-US"/>
                    </a:p>
                  </a:txBody>
                  <a:tcPr/>
                </a:tc>
              </a:tr>
              <a:tr h="396934">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100000"/>
                        <a:buFont typeface="Symbol" pitchFamily="18" charset="2"/>
                        <a:buNone/>
                        <a:tabLst/>
                      </a:pPr>
                      <a:r>
                        <a:rPr kumimoji="0" lang="zh-CN" altLang="en-US" sz="1800" b="1" i="0" u="none" strike="noStrike" cap="none" normalizeH="0" baseline="0" smtClean="0">
                          <a:ln>
                            <a:noFill/>
                          </a:ln>
                          <a:solidFill>
                            <a:schemeClr val="tx1"/>
                          </a:solidFill>
                          <a:effectLst/>
                          <a:latin typeface="仿宋_GB2312" pitchFamily="49" charset="-122"/>
                          <a:ea typeface="仿宋_GB2312" pitchFamily="49" charset="-122"/>
                          <a:cs typeface="Times New Roman" pitchFamily="18" charset="0"/>
                        </a:rPr>
                        <a:t>疱疹液</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100000"/>
                        <a:buFont typeface="Symbol" pitchFamily="18" charset="2"/>
                        <a:buNone/>
                        <a:tabLst/>
                      </a:pPr>
                      <a:r>
                        <a:rPr kumimoji="0" lang="zh-CN" altLang="en-US" sz="1800" b="1" i="0" u="none" strike="noStrike" cap="none" normalizeH="0" baseline="0" smtClean="0">
                          <a:ln>
                            <a:noFill/>
                          </a:ln>
                          <a:solidFill>
                            <a:schemeClr val="tx1"/>
                          </a:solidFill>
                          <a:effectLst/>
                          <a:latin typeface="仿宋_GB2312" pitchFamily="49" charset="-122"/>
                          <a:ea typeface="仿宋_GB2312" pitchFamily="49" charset="-122"/>
                          <a:cs typeface="Times New Roman" pitchFamily="18" charset="0"/>
                        </a:rPr>
                        <a:t>有疱疹时</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100000"/>
                        <a:buFont typeface="Symbol" pitchFamily="18" charset="2"/>
                        <a:buNone/>
                        <a:tabLst/>
                      </a:pPr>
                      <a:r>
                        <a:rPr kumimoji="0" lang="en-US" altLang="zh-CN" sz="1800" b="1" i="0" u="none" strike="noStrike" cap="none" normalizeH="0" baseline="0" dirty="0" smtClean="0">
                          <a:ln>
                            <a:noFill/>
                          </a:ln>
                          <a:solidFill>
                            <a:schemeClr val="tx1"/>
                          </a:solidFill>
                          <a:effectLst/>
                          <a:latin typeface="仿宋_GB2312" pitchFamily="49" charset="-122"/>
                          <a:ea typeface="仿宋_GB2312" pitchFamily="49" charset="-122"/>
                          <a:cs typeface="Times New Roman" pitchFamily="18" charset="0"/>
                        </a:rPr>
                        <a:t>1</a:t>
                      </a:r>
                      <a:r>
                        <a:rPr kumimoji="0" lang="zh-CN" altLang="en-US" sz="1800" b="1" i="0" u="none" strike="noStrike" cap="none" normalizeH="0" baseline="0" dirty="0" smtClean="0">
                          <a:ln>
                            <a:noFill/>
                          </a:ln>
                          <a:solidFill>
                            <a:schemeClr val="tx1"/>
                          </a:solidFill>
                          <a:effectLst/>
                          <a:latin typeface="仿宋_GB2312" pitchFamily="49" charset="-122"/>
                          <a:ea typeface="仿宋_GB2312" pitchFamily="49" charset="-122"/>
                          <a:cs typeface="Times New Roman" pitchFamily="18" charset="0"/>
                        </a:rPr>
                        <a:t>份</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CN" altLang="en-US"/>
                    </a:p>
                  </a:txBody>
                  <a:tcPr/>
                </a:tc>
                <a:tc vMerge="1">
                  <a:txBody>
                    <a:bodyPr/>
                    <a:lstStyle/>
                    <a:p>
                      <a:endParaRPr lang="zh-CN" altLang="en-US"/>
                    </a:p>
                  </a:txBody>
                  <a:tcPr/>
                </a:tc>
              </a:tr>
            </a:tbl>
          </a:graphicData>
        </a:graphic>
      </p:graphicFrame>
      <p:sp>
        <p:nvSpPr>
          <p:cNvPr id="54322" name="Rectangle 53"/>
          <p:cNvSpPr>
            <a:spLocks noChangeArrowheads="1"/>
          </p:cNvSpPr>
          <p:nvPr/>
        </p:nvSpPr>
        <p:spPr bwMode="auto">
          <a:xfrm>
            <a:off x="395288" y="5694363"/>
            <a:ext cx="8137525" cy="1077218"/>
          </a:xfrm>
          <a:prstGeom prst="rect">
            <a:avLst/>
          </a:prstGeom>
          <a:noFill/>
          <a:ln w="9525">
            <a:noFill/>
            <a:miter lim="800000"/>
            <a:headEnd/>
            <a:tailEnd/>
          </a:ln>
        </p:spPr>
        <p:txBody>
          <a:bodyPr>
            <a:spAutoFit/>
          </a:bodyPr>
          <a:lstStyle/>
          <a:p>
            <a:r>
              <a:rPr lang="zh-CN" altLang="en-US" sz="1600" dirty="0">
                <a:solidFill>
                  <a:srgbClr val="0000FF"/>
                </a:solidFill>
              </a:rPr>
              <a:t>备注：（</a:t>
            </a:r>
            <a:r>
              <a:rPr lang="en-US" altLang="zh-CN" sz="1600" dirty="0">
                <a:solidFill>
                  <a:srgbClr val="0000FF"/>
                </a:solidFill>
              </a:rPr>
              <a:t>1</a:t>
            </a:r>
            <a:r>
              <a:rPr lang="zh-CN" altLang="en-US" sz="1600" dirty="0">
                <a:solidFill>
                  <a:srgbClr val="0000FF"/>
                </a:solidFill>
              </a:rPr>
              <a:t>）采集新发或新入院病人的相关标本；（</a:t>
            </a:r>
            <a:r>
              <a:rPr lang="en-US" altLang="zh-CN" sz="1600" dirty="0">
                <a:solidFill>
                  <a:srgbClr val="0000FF"/>
                </a:solidFill>
              </a:rPr>
              <a:t>2</a:t>
            </a:r>
            <a:r>
              <a:rPr lang="zh-CN" altLang="en-US" sz="1600" dirty="0">
                <a:solidFill>
                  <a:srgbClr val="0000FF"/>
                </a:solidFill>
              </a:rPr>
              <a:t>）样品采集时，如果标本需分装或分地检测，注意适当增加单份样品采集量；（</a:t>
            </a:r>
            <a:r>
              <a:rPr lang="en-US" altLang="zh-CN" sz="1600" dirty="0">
                <a:solidFill>
                  <a:srgbClr val="0000FF"/>
                </a:solidFill>
              </a:rPr>
              <a:t>3</a:t>
            </a:r>
            <a:r>
              <a:rPr lang="zh-CN" altLang="en-US" sz="1600" dirty="0">
                <a:solidFill>
                  <a:srgbClr val="0000FF"/>
                </a:solidFill>
              </a:rPr>
              <a:t>）采样时，做好样品登记工作，详细记录病人姓名、性别、年龄、发病时间、出疹时间，采样时间、主要临床表现、是否用药等信息，并注意和个案调查资料相匹配。</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title"/>
          </p:nvPr>
        </p:nvSpPr>
        <p:spPr/>
        <p:txBody>
          <a:bodyPr/>
          <a:lstStyle/>
          <a:p>
            <a:pPr eaLnBrk="1" hangingPunct="1"/>
            <a:r>
              <a:rPr lang="zh-CN" altLang="en-US" sz="4000" b="1" smtClean="0">
                <a:solidFill>
                  <a:schemeClr val="bg1"/>
                </a:solidFill>
              </a:rPr>
              <a:t>标本采集注意事项</a:t>
            </a:r>
            <a:br>
              <a:rPr lang="zh-CN" altLang="en-US" sz="4000" b="1" smtClean="0">
                <a:solidFill>
                  <a:schemeClr val="bg1"/>
                </a:solidFill>
              </a:rPr>
            </a:br>
            <a:endParaRPr lang="zh-CN" altLang="en-US" sz="4000" b="1" smtClean="0">
              <a:solidFill>
                <a:schemeClr val="bg1"/>
              </a:solidFill>
            </a:endParaRPr>
          </a:p>
        </p:txBody>
      </p:sp>
      <p:sp>
        <p:nvSpPr>
          <p:cNvPr id="55298" name="Rectangle 3"/>
          <p:cNvSpPr>
            <a:spLocks noGrp="1"/>
          </p:cNvSpPr>
          <p:nvPr>
            <p:ph type="body" idx="1"/>
          </p:nvPr>
        </p:nvSpPr>
        <p:spPr>
          <a:xfrm>
            <a:off x="468313" y="2276475"/>
            <a:ext cx="8207375" cy="3849688"/>
          </a:xfrm>
        </p:spPr>
        <p:txBody>
          <a:bodyPr/>
          <a:lstStyle/>
          <a:p>
            <a:pPr eaLnBrk="1" hangingPunct="1">
              <a:lnSpc>
                <a:spcPct val="90000"/>
              </a:lnSpc>
            </a:pPr>
            <a:r>
              <a:rPr lang="zh-CN" altLang="en-US" sz="2000" smtClean="0">
                <a:solidFill>
                  <a:schemeClr val="tx1"/>
                </a:solidFill>
              </a:rPr>
              <a:t> </a:t>
            </a:r>
            <a:r>
              <a:rPr lang="zh-CN" altLang="en-US" sz="2000" b="1" smtClean="0">
                <a:solidFill>
                  <a:schemeClr val="tx1"/>
                </a:solidFill>
              </a:rPr>
              <a:t>用于病毒分离的标本包括粪便、咽拭子和疱疹液</a:t>
            </a:r>
          </a:p>
          <a:p>
            <a:pPr eaLnBrk="1" hangingPunct="1">
              <a:lnSpc>
                <a:spcPct val="90000"/>
              </a:lnSpc>
            </a:pPr>
            <a:r>
              <a:rPr lang="zh-CN" altLang="en-US" sz="2000" b="1" smtClean="0">
                <a:solidFill>
                  <a:schemeClr val="tx1"/>
                </a:solidFill>
              </a:rPr>
              <a:t> 如果患者出现神经系统症状，应该采集脑脊液标本。</a:t>
            </a:r>
          </a:p>
          <a:p>
            <a:pPr eaLnBrk="1" hangingPunct="1">
              <a:lnSpc>
                <a:spcPct val="90000"/>
              </a:lnSpc>
            </a:pPr>
            <a:r>
              <a:rPr lang="zh-CN" altLang="en-US" sz="2000" b="1" smtClean="0">
                <a:solidFill>
                  <a:schemeClr val="tx1"/>
                </a:solidFill>
              </a:rPr>
              <a:t> 在手足口病的实验室诊断中，从疱疹液或脑脊液中分离病毒具有</a:t>
            </a:r>
          </a:p>
          <a:p>
            <a:pPr eaLnBrk="1" hangingPunct="1">
              <a:lnSpc>
                <a:spcPct val="90000"/>
              </a:lnSpc>
              <a:buFont typeface="Symbol" pitchFamily="18" charset="2"/>
              <a:buNone/>
            </a:pPr>
            <a:r>
              <a:rPr lang="zh-CN" altLang="en-US" sz="2000" b="1" smtClean="0">
                <a:solidFill>
                  <a:schemeClr val="tx1"/>
                </a:solidFill>
              </a:rPr>
              <a:t>很高的诊断价值。</a:t>
            </a:r>
          </a:p>
          <a:p>
            <a:pPr eaLnBrk="1" hangingPunct="1">
              <a:lnSpc>
                <a:spcPct val="90000"/>
              </a:lnSpc>
            </a:pPr>
            <a:r>
              <a:rPr lang="zh-CN" altLang="en-US" sz="2000" b="1" smtClean="0">
                <a:solidFill>
                  <a:schemeClr val="tx1"/>
                </a:solidFill>
              </a:rPr>
              <a:t> 用于采集咽拭子的无菌拭子要放在适当的保存液中，如维持液或</a:t>
            </a:r>
          </a:p>
          <a:p>
            <a:pPr eaLnBrk="1" hangingPunct="1">
              <a:lnSpc>
                <a:spcPct val="90000"/>
              </a:lnSpc>
              <a:buFont typeface="Symbol" pitchFamily="18" charset="2"/>
              <a:buNone/>
            </a:pPr>
            <a:r>
              <a:rPr lang="zh-CN" altLang="en-US" sz="2000" b="1" smtClean="0">
                <a:solidFill>
                  <a:schemeClr val="tx1"/>
                </a:solidFill>
              </a:rPr>
              <a:t>生理盐水，以防干燥。</a:t>
            </a:r>
          </a:p>
          <a:p>
            <a:pPr eaLnBrk="1" hangingPunct="1">
              <a:lnSpc>
                <a:spcPct val="90000"/>
              </a:lnSpc>
            </a:pPr>
            <a:r>
              <a:rPr lang="zh-CN" altLang="en-US" sz="2000" b="1" smtClean="0">
                <a:solidFill>
                  <a:schemeClr val="tx1"/>
                </a:solidFill>
              </a:rPr>
              <a:t> 为了保证检测结果的准确性和有效性，标本应在病例发病后尽早</a:t>
            </a:r>
          </a:p>
          <a:p>
            <a:pPr eaLnBrk="1" hangingPunct="1">
              <a:lnSpc>
                <a:spcPct val="90000"/>
              </a:lnSpc>
              <a:buFont typeface="Symbol" pitchFamily="18" charset="2"/>
              <a:buNone/>
            </a:pPr>
            <a:r>
              <a:rPr lang="zh-CN" altLang="en-US" sz="2000" b="1" smtClean="0">
                <a:solidFill>
                  <a:schemeClr val="tx1"/>
                </a:solidFill>
              </a:rPr>
              <a:t>采集，尽快检测。</a:t>
            </a:r>
          </a:p>
          <a:p>
            <a:pPr eaLnBrk="1" hangingPunct="1">
              <a:lnSpc>
                <a:spcPct val="90000"/>
              </a:lnSpc>
            </a:pPr>
            <a:r>
              <a:rPr lang="zh-CN" altLang="en-US" sz="2000" b="1" smtClean="0">
                <a:solidFill>
                  <a:schemeClr val="tx1"/>
                </a:solidFill>
              </a:rPr>
              <a:t> 不能立即检测的标本应冷冻保存。</a:t>
            </a:r>
          </a:p>
          <a:p>
            <a:pPr eaLnBrk="1" hangingPunct="1">
              <a:lnSpc>
                <a:spcPct val="90000"/>
              </a:lnSpc>
            </a:pPr>
            <a:r>
              <a:rPr lang="zh-CN" altLang="en-US" sz="2000" b="1" smtClean="0">
                <a:solidFill>
                  <a:schemeClr val="tx1"/>
                </a:solidFill>
              </a:rPr>
              <a:t> 对于血清学诊断，急性期血清应该在发病后尽早采集，恢复期血</a:t>
            </a:r>
          </a:p>
          <a:p>
            <a:pPr eaLnBrk="1" hangingPunct="1">
              <a:lnSpc>
                <a:spcPct val="90000"/>
              </a:lnSpc>
              <a:buFont typeface="Symbol" pitchFamily="18" charset="2"/>
              <a:buNone/>
            </a:pPr>
            <a:r>
              <a:rPr lang="zh-CN" altLang="en-US" sz="2000" b="1" smtClean="0">
                <a:solidFill>
                  <a:schemeClr val="tx1"/>
                </a:solidFill>
              </a:rPr>
              <a:t>清在发病</a:t>
            </a:r>
            <a:r>
              <a:rPr lang="en-US" altLang="zh-CN" sz="2000" b="1" smtClean="0">
                <a:solidFill>
                  <a:schemeClr val="tx1"/>
                </a:solidFill>
              </a:rPr>
              <a:t>2-4</a:t>
            </a:r>
            <a:r>
              <a:rPr lang="zh-CN" altLang="en-US" sz="2000" b="1" smtClean="0">
                <a:solidFill>
                  <a:schemeClr val="tx1"/>
                </a:solidFill>
              </a:rPr>
              <a:t>周后采集。</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416"/>
          <p:cNvSpPr>
            <a:spLocks noGrp="1"/>
          </p:cNvSpPr>
          <p:nvPr>
            <p:ph type="title"/>
          </p:nvPr>
        </p:nvSpPr>
        <p:spPr/>
        <p:txBody>
          <a:bodyPr/>
          <a:lstStyle/>
          <a:p>
            <a:pPr eaLnBrk="1" hangingPunct="1"/>
            <a:r>
              <a:rPr lang="zh-CN" altLang="en-US" sz="3200" b="1" smtClean="0">
                <a:solidFill>
                  <a:srgbClr val="FF0000"/>
                </a:solidFill>
              </a:rPr>
              <a:t>法定报告传染病检验标本的采集</a:t>
            </a:r>
          </a:p>
        </p:txBody>
      </p:sp>
      <p:graphicFrame>
        <p:nvGraphicFramePr>
          <p:cNvPr id="57406" name="Group 62"/>
          <p:cNvGraphicFramePr>
            <a:graphicFrameLocks noGrp="1"/>
          </p:cNvGraphicFramePr>
          <p:nvPr>
            <p:ph idx="1"/>
          </p:nvPr>
        </p:nvGraphicFramePr>
        <p:xfrm>
          <a:off x="323850" y="1844675"/>
          <a:ext cx="8569325" cy="4438650"/>
        </p:xfrm>
        <a:graphic>
          <a:graphicData uri="http://schemas.openxmlformats.org/drawingml/2006/table">
            <a:tbl>
              <a:tblPr/>
              <a:tblGrid>
                <a:gridCol w="719138"/>
                <a:gridCol w="1016000"/>
                <a:gridCol w="1303337"/>
                <a:gridCol w="1947863"/>
                <a:gridCol w="2278062"/>
                <a:gridCol w="1304925"/>
              </a:tblGrid>
              <a:tr h="628650">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charset="-122"/>
                          <a:cs typeface="Times New Roman" pitchFamily="18" charset="0"/>
                        </a:rPr>
                        <a:t>病名</a:t>
                      </a:r>
                      <a:endParaRPr kumimoji="0" lang="zh-CN" altLang="en-US" sz="1600" b="1" i="0" u="none" strike="noStrike" cap="none" normalizeH="0" baseline="0" smtClean="0">
                        <a:ln>
                          <a:noFill/>
                        </a:ln>
                        <a:solidFill>
                          <a:schemeClr val="tx1"/>
                        </a:solidFill>
                        <a:effectLst/>
                        <a:latin typeface="Arial" charset="0"/>
                        <a:ea typeface="宋体"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charset="-122"/>
                          <a:cs typeface="Times New Roman" pitchFamily="18" charset="0"/>
                        </a:rPr>
                        <a:t>标本名称</a:t>
                      </a:r>
                      <a:endParaRPr kumimoji="0" lang="zh-CN" altLang="en-US" sz="1600" b="1" i="0" u="none" strike="noStrike" cap="none" normalizeH="0" baseline="0" smtClean="0">
                        <a:ln>
                          <a:noFill/>
                        </a:ln>
                        <a:solidFill>
                          <a:schemeClr val="tx1"/>
                        </a:solidFill>
                        <a:effectLst/>
                        <a:latin typeface="Arial" charset="0"/>
                        <a:ea typeface="宋体"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charset="-122"/>
                          <a:cs typeface="Times New Roman" pitchFamily="18" charset="0"/>
                        </a:rPr>
                        <a:t>检测项目</a:t>
                      </a:r>
                      <a:endParaRPr kumimoji="0" lang="zh-CN" altLang="en-US" sz="1600" b="1" i="0" u="none" strike="noStrike" cap="none" normalizeH="0" baseline="0" smtClean="0">
                        <a:ln>
                          <a:noFill/>
                        </a:ln>
                        <a:solidFill>
                          <a:schemeClr val="tx1"/>
                        </a:solidFill>
                        <a:effectLst/>
                        <a:latin typeface="Arial" charset="0"/>
                        <a:ea typeface="宋体"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charset="-122"/>
                          <a:cs typeface="Times New Roman" pitchFamily="18" charset="0"/>
                        </a:rPr>
                        <a:t>采样时间</a:t>
                      </a:r>
                      <a:endParaRPr kumimoji="0" lang="zh-CN" altLang="en-US" sz="1600" b="1" i="0" u="none" strike="noStrike" cap="none" normalizeH="0" baseline="0" smtClean="0">
                        <a:ln>
                          <a:noFill/>
                        </a:ln>
                        <a:solidFill>
                          <a:schemeClr val="tx1"/>
                        </a:solidFill>
                        <a:effectLst/>
                        <a:latin typeface="Arial" charset="0"/>
                        <a:ea typeface="宋体"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charset="-122"/>
                          <a:cs typeface="Times New Roman" pitchFamily="18" charset="0"/>
                        </a:rPr>
                        <a:t>采样方法</a:t>
                      </a:r>
                      <a:endParaRPr kumimoji="0" lang="zh-CN" altLang="en-US" sz="1600" b="1" i="0" u="none" strike="noStrike" cap="none" normalizeH="0" baseline="0" smtClean="0">
                        <a:ln>
                          <a:noFill/>
                        </a:ln>
                        <a:solidFill>
                          <a:schemeClr val="tx1"/>
                        </a:solidFill>
                        <a:effectLst/>
                        <a:latin typeface="Arial" charset="0"/>
                        <a:ea typeface="宋体"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charset="-122"/>
                          <a:cs typeface="Times New Roman" pitchFamily="18" charset="0"/>
                        </a:rPr>
                        <a:t>保存条件</a:t>
                      </a:r>
                      <a:endParaRPr kumimoji="0" lang="zh-CN" altLang="en-US" sz="1600" b="1" i="0" u="none" strike="noStrike" cap="none" normalizeH="0" baseline="0" smtClean="0">
                        <a:ln>
                          <a:noFill/>
                        </a:ln>
                        <a:solidFill>
                          <a:schemeClr val="tx1"/>
                        </a:solidFill>
                        <a:effectLst/>
                        <a:latin typeface="Arial" charset="0"/>
                        <a:ea typeface="宋体"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0063">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charset="-122"/>
                          <a:cs typeface="Times New Roman" pitchFamily="18" charset="0"/>
                        </a:rPr>
                        <a:t>鼠</a:t>
                      </a:r>
                    </a:p>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charset="-122"/>
                          <a:cs typeface="Times New Roman" pitchFamily="18" charset="0"/>
                        </a:rPr>
                        <a:t>疫</a:t>
                      </a: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血、痰、淋巴</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结穿刺物</a:t>
                      </a:r>
                      <a:endParaRPr kumimoji="0" lang="zh-CN" altLang="en-US" sz="1800" b="0" i="0" u="none" strike="noStrike" cap="none" normalizeH="0" baseline="0" smtClean="0">
                        <a:ln>
                          <a:noFill/>
                        </a:ln>
                        <a:solidFill>
                          <a:schemeClr val="tx1"/>
                        </a:solidFill>
                        <a:effectLst/>
                        <a:latin typeface="Arial"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镜检培养和接种动</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物分离病原体血清</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学试验</a:t>
                      </a:r>
                      <a:endParaRPr kumimoji="0" lang="zh-CN" altLang="en-US" sz="1800" b="0" i="0" u="none" strike="noStrike" cap="none" normalizeH="0" baseline="0" smtClean="0">
                        <a:ln>
                          <a:noFill/>
                        </a:ln>
                        <a:solidFill>
                          <a:schemeClr val="tx1"/>
                        </a:solidFill>
                        <a:effectLst/>
                        <a:latin typeface="Arial"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发病早期</a:t>
                      </a:r>
                      <a:endParaRPr kumimoji="0" lang="zh-CN" altLang="en-US" sz="1800" b="0" i="0" u="none" strike="noStrike" cap="none" normalizeH="0" baseline="0" smtClean="0">
                        <a:ln>
                          <a:noFill/>
                        </a:ln>
                        <a:solidFill>
                          <a:schemeClr val="tx1"/>
                        </a:solidFill>
                        <a:effectLst/>
                        <a:latin typeface="Arial"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静脉血</a:t>
                      </a: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5ml</a:t>
                      </a: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，其中</a:t>
                      </a: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3ml</a:t>
                      </a: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供血清学试验；</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另根据各型特点，采集不同局部材料</a:t>
                      </a:r>
                      <a:endParaRPr kumimoji="0" lang="zh-CN" altLang="en-US" sz="1800" b="0" i="0" u="none" strike="noStrike" cap="none" normalizeH="0" baseline="0" smtClean="0">
                        <a:ln>
                          <a:noFill/>
                        </a:ln>
                        <a:solidFill>
                          <a:schemeClr val="tx1"/>
                        </a:solidFill>
                        <a:effectLst/>
                        <a:latin typeface="Arial"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分离血清后</a:t>
                      </a: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4℃</a:t>
                      </a: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保存</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送检；其他检材根</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据不同情况而定</a:t>
                      </a:r>
                      <a:endParaRPr kumimoji="0" lang="zh-CN" altLang="en-US" sz="1800" b="0" i="0" u="none" strike="noStrike" cap="none" normalizeH="0" baseline="0" smtClean="0">
                        <a:ln>
                          <a:noFill/>
                        </a:ln>
                        <a:solidFill>
                          <a:schemeClr val="tx1"/>
                        </a:solidFill>
                        <a:effectLst/>
                        <a:latin typeface="Arial"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9763">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charset="-122"/>
                          <a:cs typeface="Times New Roman" pitchFamily="18" charset="0"/>
                        </a:rPr>
                        <a:t>霍</a:t>
                      </a:r>
                    </a:p>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charset="-122"/>
                          <a:cs typeface="Times New Roman" pitchFamily="18" charset="0"/>
                        </a:rPr>
                        <a:t>乱</a:t>
                      </a: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病人粪便或肛</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拭子；外环境</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标本（水、食</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物等）</a:t>
                      </a:r>
                      <a:endParaRPr kumimoji="0" lang="zh-CN" altLang="en-US" sz="1800" b="0" i="0" u="none" strike="noStrike" cap="none" normalizeH="0" baseline="0" smtClean="0">
                        <a:ln>
                          <a:noFill/>
                        </a:ln>
                        <a:solidFill>
                          <a:schemeClr val="tx1"/>
                        </a:solidFill>
                        <a:effectLst/>
                        <a:latin typeface="Arial"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分离培养，血清鉴</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定，毒素测定</a:t>
                      </a:r>
                      <a:endParaRPr kumimoji="0" lang="zh-CN" altLang="en-US" sz="1800" b="0" i="0" u="none" strike="noStrike" cap="none" normalizeH="0" baseline="0" smtClean="0">
                        <a:ln>
                          <a:noFill/>
                        </a:ln>
                        <a:solidFill>
                          <a:schemeClr val="tx1"/>
                        </a:solidFill>
                        <a:effectLst/>
                        <a:latin typeface="Arial"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使用抗菌药物前；可能受污染</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的外环境标本消毒处理前采集</a:t>
                      </a:r>
                      <a:endParaRPr kumimoji="0" lang="zh-CN" altLang="en-US" sz="1800" b="0" i="0" u="none" strike="noStrike" cap="none" normalizeH="0" baseline="0" smtClean="0">
                        <a:ln>
                          <a:noFill/>
                        </a:ln>
                        <a:solidFill>
                          <a:schemeClr val="tx1"/>
                        </a:solidFill>
                        <a:effectLst/>
                        <a:latin typeface="Arial"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肛拭或留便可使用文蜡氏保存液；采</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水体：直接采水法或纱布块集菌法；</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食品、鱼、肉类等：一般采取</a:t>
                      </a: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50-100g</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样品，放入灭菌广口瓶或塑料袋中</a:t>
                      </a:r>
                      <a:endParaRPr kumimoji="0" lang="zh-CN" altLang="en-US" sz="1800" b="0" i="0" u="none" strike="noStrike" cap="none" normalizeH="0" baseline="0" smtClean="0">
                        <a:ln>
                          <a:noFill/>
                        </a:ln>
                        <a:solidFill>
                          <a:schemeClr val="tx1"/>
                        </a:solidFill>
                        <a:effectLst/>
                        <a:latin typeface="Arial"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及时专人送检，快</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速送检</a:t>
                      </a:r>
                      <a:endParaRPr kumimoji="0" lang="zh-CN" altLang="en-US" sz="1800" b="0" i="0" u="none" strike="noStrike" cap="none" normalizeH="0" baseline="0" smtClean="0">
                        <a:ln>
                          <a:noFill/>
                        </a:ln>
                        <a:solidFill>
                          <a:schemeClr val="tx1"/>
                        </a:solidFill>
                        <a:effectLst/>
                        <a:latin typeface="Arial"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0063">
                <a:tc rowSpan="2">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charset="-122"/>
                          <a:cs typeface="Times New Roman" pitchFamily="18" charset="0"/>
                        </a:rPr>
                        <a:t>甲</a:t>
                      </a:r>
                    </a:p>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charset="-122"/>
                          <a:cs typeface="Times New Roman" pitchFamily="18" charset="0"/>
                        </a:rPr>
                        <a:t>型</a:t>
                      </a:r>
                    </a:p>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charset="-122"/>
                          <a:cs typeface="Times New Roman" pitchFamily="18" charset="0"/>
                        </a:rPr>
                        <a:t>肝</a:t>
                      </a:r>
                    </a:p>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charset="-122"/>
                          <a:cs typeface="Times New Roman" pitchFamily="18" charset="0"/>
                        </a:rPr>
                        <a:t>炎</a:t>
                      </a:r>
                      <a:endParaRPr kumimoji="0" lang="zh-CN" altLang="en-US" sz="1800" b="1" i="0" u="none" strike="noStrike" cap="none" normalizeH="0" baseline="0" smtClean="0">
                        <a:ln>
                          <a:noFill/>
                        </a:ln>
                        <a:solidFill>
                          <a:schemeClr val="tx1"/>
                        </a:solidFill>
                        <a:effectLst/>
                        <a:latin typeface="Arial" charset="0"/>
                        <a:ea typeface="宋体" charset="-122"/>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粪便</a:t>
                      </a:r>
                      <a:endParaRPr kumimoji="0" lang="zh-CN" altLang="en-US" sz="1800" b="0" i="0" u="none" strike="noStrike" cap="none" normalizeH="0" baseline="0" smtClean="0">
                        <a:ln>
                          <a:noFill/>
                        </a:ln>
                        <a:solidFill>
                          <a:schemeClr val="tx1"/>
                        </a:solidFill>
                        <a:effectLst/>
                        <a:latin typeface="Arial"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病毒分离，免疫电</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镜</a:t>
                      </a:r>
                      <a:endParaRPr kumimoji="0" lang="zh-CN" altLang="en-US" sz="1800" b="0" i="0" u="none" strike="noStrike" cap="none" normalizeH="0" baseline="0" smtClean="0">
                        <a:ln>
                          <a:noFill/>
                        </a:ln>
                        <a:solidFill>
                          <a:schemeClr val="tx1"/>
                        </a:solidFill>
                        <a:effectLst/>
                        <a:latin typeface="Arial"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发病早期采便，越早越好（免</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疫电镜不需采恢复期血清）</a:t>
                      </a:r>
                      <a:endParaRPr kumimoji="0" lang="zh-CN" altLang="en-US" sz="1800" b="0" i="0" u="none" strike="noStrike" cap="none" normalizeH="0" baseline="0" smtClean="0">
                        <a:ln>
                          <a:noFill/>
                        </a:ln>
                        <a:solidFill>
                          <a:schemeClr val="tx1"/>
                        </a:solidFill>
                        <a:effectLst/>
                        <a:latin typeface="Arial"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取</a:t>
                      </a: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5g</a:t>
                      </a: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左右新鲜粪便放入干净的青霉素</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瓶内直接送检</a:t>
                      </a:r>
                      <a:endParaRPr kumimoji="0" lang="zh-CN" altLang="en-US" sz="1800" b="0" i="0" u="none" strike="noStrike" cap="none" normalizeH="0" baseline="0" smtClean="0">
                        <a:ln>
                          <a:noFill/>
                        </a:ln>
                        <a:solidFill>
                          <a:schemeClr val="tx1"/>
                        </a:solidFill>
                        <a:effectLst/>
                        <a:latin typeface="Arial"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尽快送检，短时间</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可放</a:t>
                      </a: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4℃</a:t>
                      </a: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，长期保存</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应放</a:t>
                      </a: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-20℃</a:t>
                      </a:r>
                      <a:endParaRPr kumimoji="0" lang="en-US" altLang="zh-CN" sz="1800" b="0" i="0" u="none" strike="noStrike" cap="none" normalizeH="0" baseline="0" smtClean="0">
                        <a:ln>
                          <a:noFill/>
                        </a:ln>
                        <a:solidFill>
                          <a:schemeClr val="tx1"/>
                        </a:solidFill>
                        <a:effectLst/>
                        <a:latin typeface="Arial"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1950">
                <a:tc vMerge="1">
                  <a:txBody>
                    <a:bodyPr/>
                    <a:lstStyle/>
                    <a:p>
                      <a:endParaRPr lang="zh-CN" altLang="en-US"/>
                    </a:p>
                  </a:txBody>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血液</a:t>
                      </a:r>
                      <a:endParaRPr kumimoji="0" lang="zh-CN" altLang="en-US" sz="1800" b="0" i="0" u="none" strike="noStrike" cap="none" normalizeH="0" baseline="0" smtClean="0">
                        <a:ln>
                          <a:noFill/>
                        </a:ln>
                        <a:solidFill>
                          <a:schemeClr val="tx1"/>
                        </a:solidFill>
                        <a:effectLst/>
                        <a:latin typeface="Arial"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检测</a:t>
                      </a: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HAAg</a:t>
                      </a: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全抗体</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IgG</a:t>
                      </a: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a:t>
                      </a: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IgM</a:t>
                      </a: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抗体</a:t>
                      </a:r>
                      <a:endParaRPr kumimoji="0" lang="zh-CN" altLang="en-US" sz="1800" b="0" i="0" u="none" strike="noStrike" cap="none" normalizeH="0" baseline="0" smtClean="0">
                        <a:ln>
                          <a:noFill/>
                        </a:ln>
                        <a:solidFill>
                          <a:schemeClr val="tx1"/>
                        </a:solidFill>
                        <a:effectLst/>
                        <a:latin typeface="Arial"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急性期采血，检测</a:t>
                      </a: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IgG</a:t>
                      </a: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，需双相</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血清</a:t>
                      </a:r>
                      <a:endParaRPr kumimoji="0" lang="zh-CN" altLang="en-US" sz="1800" b="0" i="0" u="none" strike="noStrike" cap="none" normalizeH="0" baseline="0" smtClean="0">
                        <a:ln>
                          <a:noFill/>
                        </a:ln>
                        <a:solidFill>
                          <a:schemeClr val="tx1"/>
                        </a:solidFill>
                        <a:effectLst/>
                        <a:latin typeface="Arial"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静脉血</a:t>
                      </a: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2ml</a:t>
                      </a: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或末梢血</a:t>
                      </a: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0.3ml</a:t>
                      </a:r>
                      <a:endParaRPr kumimoji="0" lang="en-US" altLang="zh-CN" sz="1800" b="0" i="0" u="none" strike="noStrike" cap="none" normalizeH="0" baseline="0" smtClean="0">
                        <a:ln>
                          <a:noFill/>
                        </a:ln>
                        <a:solidFill>
                          <a:schemeClr val="tx1"/>
                        </a:solidFill>
                        <a:effectLst/>
                        <a:latin typeface="Arial"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分离血清后放</a:t>
                      </a: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4℃</a:t>
                      </a: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长期保存应置</a:t>
                      </a: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-20℃</a:t>
                      </a:r>
                      <a:endParaRPr kumimoji="0" lang="en-US" altLang="zh-CN" sz="1800" b="0" i="0" u="none" strike="noStrike" cap="none" normalizeH="0" baseline="0" smtClean="0">
                        <a:ln>
                          <a:noFill/>
                        </a:ln>
                        <a:solidFill>
                          <a:schemeClr val="tx1"/>
                        </a:solidFill>
                        <a:effectLst/>
                        <a:latin typeface="Arial"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0063">
                <a:tc rowSpan="2">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charset="-122"/>
                          <a:cs typeface="Times New Roman" pitchFamily="18" charset="0"/>
                        </a:rPr>
                        <a:t>伤</a:t>
                      </a:r>
                    </a:p>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charset="-122"/>
                          <a:cs typeface="Times New Roman" pitchFamily="18" charset="0"/>
                        </a:rPr>
                        <a:t>寒</a:t>
                      </a:r>
                    </a:p>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charset="-122"/>
                          <a:cs typeface="Times New Roman" pitchFamily="18" charset="0"/>
                        </a:rPr>
                        <a:t>副</a:t>
                      </a:r>
                    </a:p>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charset="-122"/>
                          <a:cs typeface="Times New Roman" pitchFamily="18" charset="0"/>
                        </a:rPr>
                        <a:t>伤</a:t>
                      </a:r>
                    </a:p>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charset="-122"/>
                          <a:cs typeface="Times New Roman" pitchFamily="18" charset="0"/>
                        </a:rPr>
                        <a:t>寒</a:t>
                      </a:r>
                    </a:p>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charset="-122"/>
                          <a:cs typeface="Times New Roman" pitchFamily="18" charset="0"/>
                        </a:rPr>
                        <a:t>伤</a:t>
                      </a:r>
                    </a:p>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charset="-122"/>
                          <a:cs typeface="Times New Roman" pitchFamily="18" charset="0"/>
                        </a:rPr>
                        <a:t>寒</a:t>
                      </a:r>
                    </a:p>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charset="-122"/>
                          <a:cs typeface="Times New Roman" pitchFamily="18" charset="0"/>
                        </a:rPr>
                        <a:t>副</a:t>
                      </a:r>
                    </a:p>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charset="-122"/>
                          <a:cs typeface="Times New Roman" pitchFamily="18" charset="0"/>
                        </a:rPr>
                        <a:t>伤</a:t>
                      </a:r>
                    </a:p>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charset="-122"/>
                          <a:cs typeface="Times New Roman" pitchFamily="18" charset="0"/>
                        </a:rPr>
                        <a:t>寒</a:t>
                      </a:r>
                      <a:endParaRPr kumimoji="0" lang="zh-CN" altLang="en-US" sz="1800" b="1" i="0" u="none" strike="noStrike" cap="none" normalizeH="0" baseline="0" smtClean="0">
                        <a:ln>
                          <a:noFill/>
                        </a:ln>
                        <a:solidFill>
                          <a:schemeClr val="tx1"/>
                        </a:solidFill>
                        <a:effectLst/>
                        <a:latin typeface="Arial" charset="0"/>
                        <a:ea typeface="宋体" charset="-122"/>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血液</a:t>
                      </a:r>
                      <a:endParaRPr kumimoji="0" lang="zh-CN" altLang="en-US" sz="1800" b="0" i="0" u="none" strike="noStrike" cap="none" normalizeH="0" baseline="0" smtClean="0">
                        <a:ln>
                          <a:noFill/>
                        </a:ln>
                        <a:solidFill>
                          <a:schemeClr val="tx1"/>
                        </a:solidFill>
                        <a:effectLst/>
                        <a:latin typeface="Arial"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肥达氏反应，双相</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血清抗体</a:t>
                      </a: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4</a:t>
                      </a: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倍增长分</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离培养</a:t>
                      </a:r>
                      <a:endParaRPr kumimoji="0" lang="zh-CN" altLang="en-US" sz="1800" b="0" i="0" u="none" strike="noStrike" cap="none" normalizeH="0" baseline="0" smtClean="0">
                        <a:ln>
                          <a:noFill/>
                        </a:ln>
                        <a:solidFill>
                          <a:schemeClr val="tx1"/>
                        </a:solidFill>
                        <a:effectLst/>
                        <a:latin typeface="Arial"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发病早期未用抗菌药前采血培</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养</a:t>
                      </a:r>
                      <a:endParaRPr kumimoji="0" lang="zh-CN" altLang="en-US" sz="1800" b="0" i="0" u="none" strike="noStrike" cap="none" normalizeH="0" baseline="0" smtClean="0">
                        <a:ln>
                          <a:noFill/>
                        </a:ln>
                        <a:solidFill>
                          <a:schemeClr val="tx1"/>
                        </a:solidFill>
                        <a:effectLst/>
                        <a:latin typeface="Arial"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静脉血</a:t>
                      </a: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3-5ml</a:t>
                      </a: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注入无菌试管中，待其凝</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固，，取出备用。搅碎血块，放入</a:t>
                      </a: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20-</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30ml</a:t>
                      </a: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葡萄糖胆汁肉汤中</a:t>
                      </a:r>
                      <a:endParaRPr kumimoji="0" lang="zh-CN" altLang="en-US" sz="1800" b="0" i="0" u="none" strike="noStrike" cap="none" normalizeH="0" baseline="0" smtClean="0">
                        <a:ln>
                          <a:noFill/>
                        </a:ln>
                        <a:solidFill>
                          <a:schemeClr val="tx1"/>
                        </a:solidFill>
                        <a:effectLst/>
                        <a:latin typeface="Arial"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血清</a:t>
                      </a: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4℃</a:t>
                      </a: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待检，直接</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送培养</a:t>
                      </a:r>
                      <a:endParaRPr kumimoji="0" lang="zh-CN" altLang="en-US" sz="1800" b="0" i="0" u="none" strike="noStrike" cap="none" normalizeH="0" baseline="0" smtClean="0">
                        <a:ln>
                          <a:noFill/>
                        </a:ln>
                        <a:solidFill>
                          <a:schemeClr val="tx1"/>
                        </a:solidFill>
                        <a:effectLst/>
                        <a:latin typeface="Arial"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73138">
                <a:tc vMerge="1">
                  <a:txBody>
                    <a:bodyPr/>
                    <a:lstStyle/>
                    <a:p>
                      <a:endParaRPr lang="zh-CN" altLang="en-US"/>
                    </a:p>
                  </a:txBody>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粪便</a:t>
                      </a:r>
                      <a:endParaRPr kumimoji="0" lang="zh-CN" altLang="en-US" sz="1800" b="0" i="0" u="none" strike="noStrike" cap="none" normalizeH="0" baseline="0" smtClean="0">
                        <a:ln>
                          <a:noFill/>
                        </a:ln>
                        <a:solidFill>
                          <a:schemeClr val="tx1"/>
                        </a:solidFill>
                        <a:effectLst/>
                        <a:latin typeface="Arial"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分离培养，血清鉴</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定</a:t>
                      </a:r>
                      <a:endParaRPr kumimoji="0" lang="zh-CN" altLang="en-US" sz="1800" b="0" i="0" u="none" strike="noStrike" cap="none" normalizeH="0" baseline="0" smtClean="0">
                        <a:ln>
                          <a:noFill/>
                        </a:ln>
                        <a:solidFill>
                          <a:schemeClr val="tx1"/>
                        </a:solidFill>
                        <a:effectLst/>
                        <a:latin typeface="Arial"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病后</a:t>
                      </a: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a:t>
                      </a: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周极少阳性，第</a:t>
                      </a: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2</a:t>
                      </a: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周</a:t>
                      </a: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-3</a:t>
                      </a: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周逐</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渐升高，经抗生素治疗病人，</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应停药后</a:t>
                      </a: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2</a:t>
                      </a: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天再采便培养</a:t>
                      </a:r>
                      <a:endParaRPr kumimoji="0" lang="zh-CN" altLang="en-US" sz="1800" b="0" i="0" u="none" strike="noStrike" cap="none" normalizeH="0" baseline="0" smtClean="0">
                        <a:ln>
                          <a:noFill/>
                        </a:ln>
                        <a:solidFill>
                          <a:schemeClr val="tx1"/>
                        </a:solidFill>
                        <a:effectLst/>
                        <a:latin typeface="Arial"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用塑料盒取新鲜粪便</a:t>
                      </a:r>
                      <a:r>
                        <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3-5g</a:t>
                      </a:r>
                      <a:endParaRPr kumimoji="0" lang="en-US" altLang="zh-CN" sz="1800" b="0" i="0" u="none" strike="noStrike" cap="none" normalizeH="0" baseline="0" smtClean="0">
                        <a:ln>
                          <a:noFill/>
                        </a:ln>
                        <a:solidFill>
                          <a:schemeClr val="tx1"/>
                        </a:solidFill>
                        <a:effectLst/>
                        <a:latin typeface="Arial"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及时送检</a:t>
                      </a:r>
                      <a:endParaRPr kumimoji="0" lang="zh-CN" altLang="en-US" sz="1800" b="0" i="0" u="none" strike="noStrike" cap="none" normalizeH="0" baseline="0" smtClean="0">
                        <a:ln>
                          <a:noFill/>
                        </a:ln>
                        <a:solidFill>
                          <a:schemeClr val="tx1"/>
                        </a:solidFill>
                        <a:effectLst/>
                        <a:latin typeface="Arial"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6"/>
          <p:cNvSpPr>
            <a:spLocks noGrp="1"/>
          </p:cNvSpPr>
          <p:nvPr>
            <p:ph type="title"/>
          </p:nvPr>
        </p:nvSpPr>
        <p:spPr/>
        <p:txBody>
          <a:bodyPr/>
          <a:lstStyle/>
          <a:p>
            <a:pPr eaLnBrk="1" hangingPunct="1"/>
            <a:r>
              <a:rPr lang="zh-CN" altLang="en-US" sz="3200" smtClean="0">
                <a:solidFill>
                  <a:srgbClr val="FF0000"/>
                </a:solidFill>
              </a:rPr>
              <a:t>法定报告传染病检验标本的采集</a:t>
            </a:r>
          </a:p>
        </p:txBody>
      </p:sp>
      <p:graphicFrame>
        <p:nvGraphicFramePr>
          <p:cNvPr id="113019" name="Group 379"/>
          <p:cNvGraphicFramePr>
            <a:graphicFrameLocks noGrp="1"/>
          </p:cNvGraphicFramePr>
          <p:nvPr>
            <p:ph idx="1"/>
          </p:nvPr>
        </p:nvGraphicFramePr>
        <p:xfrm>
          <a:off x="250825" y="1414463"/>
          <a:ext cx="8642350" cy="4992053"/>
        </p:xfrm>
        <a:graphic>
          <a:graphicData uri="http://schemas.openxmlformats.org/drawingml/2006/table">
            <a:tbl>
              <a:tblPr/>
              <a:tblGrid>
                <a:gridCol w="644525"/>
                <a:gridCol w="1360488"/>
                <a:gridCol w="1781175"/>
                <a:gridCol w="1782762"/>
                <a:gridCol w="1433513"/>
                <a:gridCol w="1639887"/>
              </a:tblGrid>
              <a:tr h="360363">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病名</a:t>
                      </a:r>
                      <a:endParaRPr kumimoji="0" lang="zh-CN" altLang="en-US" sz="1600" b="1" i="0" u="none" strike="noStrike" cap="none" normalizeH="0" baseline="0" dirty="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标本名称</a:t>
                      </a:r>
                      <a:endParaRPr kumimoji="0" lang="zh-CN" altLang="en-US" sz="16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检测项目</a:t>
                      </a:r>
                      <a:endParaRPr kumimoji="0" lang="zh-CN" altLang="en-US" sz="16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采样时间</a:t>
                      </a:r>
                      <a:endParaRPr kumimoji="0" lang="zh-CN" altLang="en-US" sz="16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采样方法</a:t>
                      </a:r>
                      <a:endParaRPr kumimoji="0" lang="zh-CN" altLang="en-US" sz="16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保存条件</a:t>
                      </a:r>
                      <a:endParaRPr kumimoji="0" lang="zh-CN" altLang="en-US" sz="16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7975">
                <a:tc rowSpan="2">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细</a:t>
                      </a:r>
                    </a:p>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菌</a:t>
                      </a:r>
                    </a:p>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性</a:t>
                      </a:r>
                    </a:p>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痢</a:t>
                      </a:r>
                    </a:p>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疾</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粪便</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便常规，细菌分离培养，血</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清鉴定</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使用抗菌药物前</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肛拭或留便</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立即送检</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6388">
                <a:tc vMerge="1">
                  <a:txBody>
                    <a:bodyPr/>
                    <a:lstStyle/>
                    <a:p>
                      <a:endParaRPr lang="zh-CN" altLang="en-US"/>
                    </a:p>
                  </a:txBody>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外环境标本</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对水、食物、苍蝇等细菌分</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离培养</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100000"/>
                        <a:buFont typeface="Symbol" pitchFamily="18" charset="2"/>
                        <a:buNone/>
                        <a:tabLst/>
                      </a:pPr>
                      <a:endParaRPr kumimoji="0" lang="zh-CN" altLang="en-US" sz="2000" b="0" i="0" u="none" strike="noStrike" cap="none" normalizeH="0" baseline="0" smtClean="0">
                        <a:ln>
                          <a:noFill/>
                        </a:ln>
                        <a:solidFill>
                          <a:schemeClr val="tx2"/>
                        </a:solidFill>
                        <a:effectLst/>
                        <a:latin typeface="Candara" pitchFamily="34" charset="0"/>
                        <a:ea typeface="华文楷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100000"/>
                        <a:buFont typeface="Symbol" pitchFamily="18" charset="2"/>
                        <a:buNone/>
                        <a:tabLst/>
                      </a:pPr>
                      <a:endParaRPr kumimoji="0" lang="zh-CN" altLang="en-US" sz="2000" b="0" i="0" u="none" strike="noStrike" cap="none" normalizeH="0" baseline="0" smtClean="0">
                        <a:ln>
                          <a:noFill/>
                        </a:ln>
                        <a:solidFill>
                          <a:schemeClr val="tx2"/>
                        </a:solidFill>
                        <a:effectLst/>
                        <a:latin typeface="Candara" pitchFamily="34" charset="0"/>
                        <a:ea typeface="华文楷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100000"/>
                        <a:buFont typeface="Symbol" pitchFamily="18" charset="2"/>
                        <a:buNone/>
                        <a:tabLst/>
                      </a:pPr>
                      <a:endParaRPr kumimoji="0" lang="zh-CN" altLang="en-US" sz="2000" b="0" i="0" u="none" strike="noStrike" cap="none" normalizeH="0" baseline="0" smtClean="0">
                        <a:ln>
                          <a:noFill/>
                        </a:ln>
                        <a:solidFill>
                          <a:schemeClr val="tx2"/>
                        </a:solidFill>
                        <a:effectLst/>
                        <a:latin typeface="Candara" pitchFamily="34" charset="0"/>
                        <a:ea typeface="华文楷体" pitchFamily="2" charset="-122"/>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9425">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乙</a:t>
                      </a:r>
                    </a:p>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型</a:t>
                      </a:r>
                    </a:p>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肝</a:t>
                      </a:r>
                    </a:p>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炎</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血液</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ELISA</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法或放射免疫法检测</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HBV</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抗原</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抗体系统或肝功能</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不同期均可</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静脉</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2-3ml</a:t>
                      </a:r>
                      <a:endParaRPr kumimoji="0" lang="en-US" altLang="zh-CN"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分离血清后置</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4℃</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待检</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6388">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艾</a:t>
                      </a:r>
                    </a:p>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滋</a:t>
                      </a:r>
                    </a:p>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病</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血液</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HIV</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特异性抗体</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疑似艾滋病感染者与病人</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发病期</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静脉血</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3ml</a:t>
                      </a:r>
                      <a:endParaRPr kumimoji="0" lang="en-US" altLang="zh-CN"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分离血清后送检</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5775">
                <a:tc rowSpan="4">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脊</a:t>
                      </a:r>
                    </a:p>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髓</a:t>
                      </a:r>
                    </a:p>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灰</a:t>
                      </a:r>
                    </a:p>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质</a:t>
                      </a:r>
                    </a:p>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炎</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血液</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中和抗体、特异性抗体</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IgM</a:t>
                      </a:r>
                      <a:endPar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IgG</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抗体</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第一份血于急性期采集最迟</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不晚于发病后第五天，第二</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份血于第一次采血后</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4</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周采集</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供</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IgM</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抗体检测可于发病后</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周采血，免疫成功率调查</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则于免疫前及免疫后</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个月采</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血</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静脉血</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2-3ml</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或末梢血</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0.3ml</a:t>
                      </a:r>
                      <a:endParaRPr kumimoji="0" lang="en-US" altLang="zh-CN"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分离血清后，</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周内可放</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4℃</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，长期保存应放</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-20℃</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，防止反复冻融，血清管</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需加胶塞或封口</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050">
                <a:tc vMerge="1">
                  <a:txBody>
                    <a:bodyPr/>
                    <a:lstStyle/>
                    <a:p>
                      <a:endParaRPr lang="zh-CN" altLang="en-US"/>
                    </a:p>
                  </a:txBody>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脑脊液</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特异性</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IgM</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抗体</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出现麻痹后采集</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腰穿收集脑脊液</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1-2ml</a:t>
                      </a:r>
                      <a:endParaRPr kumimoji="0" lang="en-US" altLang="zh-CN"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同上，但不需要离心</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5775">
                <a:tc vMerge="1">
                  <a:txBody>
                    <a:bodyPr/>
                    <a:lstStyle/>
                    <a:p>
                      <a:endParaRPr lang="zh-CN" altLang="en-US"/>
                    </a:p>
                  </a:txBody>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粪便</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病毒分离</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于急性期越早越好，一般地</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发病后头</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周采集，最小限间</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隔</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24</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小时，再采便</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次，病后</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3</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周</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-4</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周排毒率下降</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取</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5g</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左右新鲜粪便放</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入干净的容器内直接</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送检</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尽早送实验室短时间可放</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4℃</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，长期保存应放</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-20℃</a:t>
                      </a:r>
                      <a:endParaRPr kumimoji="0" lang="en-US" altLang="zh-CN"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7488">
                <a:tc vMerge="1">
                  <a:txBody>
                    <a:bodyPr/>
                    <a:lstStyle/>
                    <a:p>
                      <a:endParaRPr lang="zh-CN" altLang="en-US"/>
                    </a:p>
                  </a:txBody>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“糖丸”疫苗</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特异滴度</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各级同一批号有接种现场使</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用的不同批号疫苗</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每个样品抽查或回收</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5</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粒</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-20</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粒</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途中存放冰壶或冷背包，</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长时间保存应放</a:t>
                      </a:r>
                      <a:r>
                        <a:rPr kumimoji="0" lang="en-US" altLang="zh-CN" sz="1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-20℃</a:t>
                      </a:r>
                      <a:endParaRPr kumimoji="0" lang="en-US" altLang="zh-CN" sz="1800" b="0" i="0" u="none" strike="noStrike" cap="none" normalizeH="0" baseline="0" dirty="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p:cNvSpPr>
          <p:nvPr>
            <p:ph type="title"/>
          </p:nvPr>
        </p:nvSpPr>
        <p:spPr/>
        <p:txBody>
          <a:bodyPr/>
          <a:lstStyle/>
          <a:p>
            <a:pPr eaLnBrk="1" hangingPunct="1"/>
            <a:r>
              <a:rPr lang="zh-CN" altLang="en-US" sz="3200" smtClean="0">
                <a:solidFill>
                  <a:srgbClr val="FF0000"/>
                </a:solidFill>
              </a:rPr>
              <a:t>法定报告传染病检验标本的采集</a:t>
            </a:r>
          </a:p>
        </p:txBody>
      </p:sp>
      <p:graphicFrame>
        <p:nvGraphicFramePr>
          <p:cNvPr id="118271" name="Group 511"/>
          <p:cNvGraphicFramePr>
            <a:graphicFrameLocks noGrp="1"/>
          </p:cNvGraphicFramePr>
          <p:nvPr>
            <p:ph idx="1"/>
          </p:nvPr>
        </p:nvGraphicFramePr>
        <p:xfrm>
          <a:off x="250825" y="1500188"/>
          <a:ext cx="8713788" cy="5427663"/>
        </p:xfrm>
        <a:graphic>
          <a:graphicData uri="http://schemas.openxmlformats.org/drawingml/2006/table">
            <a:tbl>
              <a:tblPr/>
              <a:tblGrid>
                <a:gridCol w="674688"/>
                <a:gridCol w="1270000"/>
                <a:gridCol w="1270000"/>
                <a:gridCol w="2241550"/>
                <a:gridCol w="1568450"/>
                <a:gridCol w="1689100"/>
              </a:tblGrid>
              <a:tr h="488950">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病名</a:t>
                      </a:r>
                      <a:endParaRPr kumimoji="0" lang="zh-CN" altLang="en-US" sz="1600" b="1" i="0" u="none" strike="noStrike" cap="none" normalizeH="0" baseline="0" dirty="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标本名称</a:t>
                      </a:r>
                      <a:endParaRPr kumimoji="0" lang="zh-CN" altLang="en-US" sz="16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检测项目</a:t>
                      </a:r>
                      <a:endParaRPr kumimoji="0" lang="zh-CN" altLang="en-US" sz="16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采样时间</a:t>
                      </a:r>
                      <a:endParaRPr kumimoji="0" lang="zh-CN" altLang="en-US" sz="16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采样方法</a:t>
                      </a:r>
                      <a:endParaRPr kumimoji="0" lang="zh-CN" altLang="en-US" sz="16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保存条件</a:t>
                      </a:r>
                      <a:endParaRPr kumimoji="0" lang="zh-CN" altLang="en-US" sz="16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14375">
                <a:tc rowSpan="3">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麻</a:t>
                      </a:r>
                    </a:p>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疹</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血液</a:t>
                      </a:r>
                      <a:endParaRPr kumimoji="0" lang="zh-CN" altLang="en-US" sz="1800" b="0" i="0" u="none" strike="noStrike" cap="none" normalizeH="0" baseline="0" dirty="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特异性</a:t>
                      </a:r>
                      <a:r>
                        <a:rPr kumimoji="0" lang="en-US" altLang="zh-CN" sz="1000" b="0" i="0" u="none" strike="noStrike" cap="none" normalizeH="0" baseline="0" dirty="0" err="1" smtClean="0">
                          <a:ln>
                            <a:noFill/>
                          </a:ln>
                          <a:solidFill>
                            <a:schemeClr val="tx1"/>
                          </a:solidFill>
                          <a:effectLst/>
                          <a:latin typeface="Times New Roman" pitchFamily="18" charset="0"/>
                          <a:ea typeface="宋体" pitchFamily="2" charset="-122"/>
                          <a:cs typeface="Times New Roman" pitchFamily="18" charset="0"/>
                        </a:rPr>
                        <a:t>IgM</a:t>
                      </a:r>
                      <a:r>
                        <a:rPr kumimoji="0" lang="zh-CN" altLang="en-US" sz="1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抗体</a:t>
                      </a:r>
                      <a:endParaRPr kumimoji="0" lang="zh-CN" altLang="en-US" sz="1800" b="0" i="0" u="none" strike="noStrike" cap="none" normalizeH="0" baseline="0" dirty="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发病后</a:t>
                      </a:r>
                      <a:r>
                        <a:rPr kumimoji="0" lang="en-US" altLang="zh-CN" sz="1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1-2</a:t>
                      </a:r>
                      <a:r>
                        <a:rPr kumimoji="0" lang="zh-CN" altLang="en-US" sz="1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周采集，必要时间隔</a:t>
                      </a:r>
                      <a:r>
                        <a:rPr kumimoji="0" lang="en-US" altLang="zh-CN" sz="1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1</a:t>
                      </a:r>
                      <a:r>
                        <a:rPr kumimoji="0" lang="zh-CN" altLang="en-US" sz="1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周再</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采</a:t>
                      </a:r>
                      <a:r>
                        <a:rPr kumimoji="0" lang="en-US" altLang="zh-CN" sz="1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1</a:t>
                      </a:r>
                      <a:r>
                        <a:rPr kumimoji="0" lang="zh-CN" altLang="en-US" sz="1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次</a:t>
                      </a:r>
                      <a:endParaRPr kumimoji="0" lang="zh-CN" altLang="en-US" sz="1800" b="0" i="0" u="none" strike="noStrike" cap="none" normalizeH="0" baseline="0" dirty="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末梢血</a:t>
                      </a:r>
                      <a:r>
                        <a:rPr kumimoji="0" lang="en-US" altLang="zh-CN" sz="1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0.2-0.3ml</a:t>
                      </a:r>
                      <a:endParaRPr kumimoji="0" lang="en-US" altLang="zh-CN" sz="1800" b="0" i="0" u="none" strike="noStrike" cap="none" normalizeH="0" baseline="0" dirty="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分离血清后</a:t>
                      </a:r>
                      <a:r>
                        <a:rPr kumimoji="0" lang="en-US" altLang="zh-CN" sz="1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4℃</a:t>
                      </a:r>
                      <a:r>
                        <a:rPr kumimoji="0" lang="zh-CN" altLang="en-US" sz="1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可存</a:t>
                      </a:r>
                      <a:r>
                        <a:rPr kumimoji="0" lang="en-US" altLang="zh-CN" sz="1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1</a:t>
                      </a:r>
                      <a:r>
                        <a:rPr kumimoji="0" lang="zh-CN" altLang="en-US" sz="1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周，</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长期保存应放</a:t>
                      </a:r>
                      <a:r>
                        <a:rPr kumimoji="0" lang="en-US" altLang="zh-CN" sz="1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-20℃</a:t>
                      </a:r>
                      <a:r>
                        <a:rPr kumimoji="0" lang="zh-CN" altLang="en-US" sz="1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，防止</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反复冻融，血清管加胶塞</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或封口</a:t>
                      </a:r>
                      <a:endParaRPr kumimoji="0" lang="zh-CN" altLang="en-US" sz="1800" b="0" i="0" u="none" strike="noStrike" cap="none" normalizeH="0" baseline="0" dirty="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19138">
                <a:tc vMerge="1">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endParaRPr kumimoji="0" lang="zh-CN" altLang="en-US" sz="10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血液</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血凝抑制抗体或</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特异性</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IgG</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抗体</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第一份血于急性期采集，一般不晚于</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发病后第</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5</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天，第二份血于第一次采</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血后</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4</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周采集，免疫成功率调查则于</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免疫前和免疫后</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个月采血</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末梢血</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0.3ml</a:t>
                      </a:r>
                      <a:endParaRPr kumimoji="0" lang="en-US" altLang="zh-CN"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同上</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4950">
                <a:tc vMerge="1">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endParaRPr kumimoji="0" lang="zh-CN" altLang="en-US" sz="10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麻疹疫苗</a:t>
                      </a:r>
                      <a:endParaRPr kumimoji="0" lang="zh-CN" altLang="en-US" sz="1800" b="0" i="0" u="none" strike="noStrike" cap="none" normalizeH="0" baseline="0" dirty="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疫苗滴度</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各级同一批号及接种现场使用的不同</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批号疫苗</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每个样本抽查或</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回收疫苗</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3-4</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支</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途中冷藏放冰壶，长时间</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保存应放</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-20℃</a:t>
                      </a:r>
                      <a:endParaRPr kumimoji="0" lang="en-US" altLang="zh-CN"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3363">
                <a:tc rowSpan="2">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百</a:t>
                      </a:r>
                    </a:p>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日</a:t>
                      </a:r>
                    </a:p>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咳</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血液</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免疫成功率调查</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（定量凝集试验）</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免疫前及免疫后</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个月采血</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末梢血</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0.3ml</a:t>
                      </a:r>
                      <a:endParaRPr kumimoji="0" lang="en-US" altLang="zh-CN"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分离血后置</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-20℃</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保存，防</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止反复冻融</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5750">
                <a:tc vMerge="1">
                  <a:txBody>
                    <a:bodyPr/>
                    <a:lstStyle/>
                    <a:p>
                      <a:endParaRPr lang="zh-CN" altLang="en-US"/>
                    </a:p>
                  </a:txBody>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鼻咽拭子</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百日咳杆菌分离培</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养</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在卡他期使用抗生素前采集</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用特的灭菌棉拭子中顶</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端缠棉花的细铜丝通过</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鼻腔控制到达鼻咽部采</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取，可隔天取</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次，咳</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蝶法培养阳性率甚低。</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就地床边接种于甘油、土</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豆琼脂培养上</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7350">
                <a:tc rowSpan="2">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白</a:t>
                      </a:r>
                    </a:p>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喉</a:t>
                      </a: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咽拭子</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白喉杆菌分离培养</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使用抗菌素前采集，越早越好</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让患者张口发“啊”音，</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用吸附灭菌新鲜配制亚</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碲酸钾、甘油盐水保存</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液的消毒棉签于假膜边</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缘和白斑或炎症区反复</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旋转擦拭，沾取分泌物</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进行床边接种或置灭菌</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试管内送检</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立即送实验室培养超过</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24</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小时，应用硅胶运输培养</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基运送</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3363">
                <a:tc vMerge="1">
                  <a:txBody>
                    <a:bodyPr/>
                    <a:lstStyle/>
                    <a:p>
                      <a:endParaRPr lang="zh-CN" altLang="en-US"/>
                    </a:p>
                  </a:txBody>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血液</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免疫成功率调查（</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间接试验）</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免前和免后</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个月采血</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末梢血</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0.3ml</a:t>
                      </a:r>
                      <a:endParaRPr kumimoji="0" lang="en-US" altLang="zh-CN"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分离血清后置</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-20℃</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保存，</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防止反复冻融</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p:cNvSpPr>
          <p:nvPr>
            <p:ph type="title"/>
          </p:nvPr>
        </p:nvSpPr>
        <p:spPr/>
        <p:txBody>
          <a:bodyPr/>
          <a:lstStyle/>
          <a:p>
            <a:pPr eaLnBrk="1" hangingPunct="1"/>
            <a:r>
              <a:rPr lang="zh-CN" altLang="en-US" sz="3200" smtClean="0">
                <a:solidFill>
                  <a:srgbClr val="FF0000"/>
                </a:solidFill>
              </a:rPr>
              <a:t>法定报告传染病检验标本的采集</a:t>
            </a:r>
          </a:p>
        </p:txBody>
      </p:sp>
      <p:graphicFrame>
        <p:nvGraphicFramePr>
          <p:cNvPr id="120071" name="Group 263"/>
          <p:cNvGraphicFramePr>
            <a:graphicFrameLocks noGrp="1"/>
          </p:cNvGraphicFramePr>
          <p:nvPr>
            <p:ph idx="1"/>
          </p:nvPr>
        </p:nvGraphicFramePr>
        <p:xfrm>
          <a:off x="250825" y="1773238"/>
          <a:ext cx="8569325" cy="4173538"/>
        </p:xfrm>
        <a:graphic>
          <a:graphicData uri="http://schemas.openxmlformats.org/drawingml/2006/table">
            <a:tbl>
              <a:tblPr/>
              <a:tblGrid>
                <a:gridCol w="792163"/>
                <a:gridCol w="1152525"/>
                <a:gridCol w="1584325"/>
                <a:gridCol w="1223962"/>
                <a:gridCol w="2592388"/>
                <a:gridCol w="1223962"/>
              </a:tblGrid>
              <a:tr h="530225">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病名</a:t>
                      </a:r>
                      <a:endParaRPr kumimoji="0" lang="zh-CN" altLang="en-US" sz="16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标本名称</a:t>
                      </a:r>
                      <a:endParaRPr kumimoji="0" lang="zh-CN" altLang="en-US" sz="16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检测项目</a:t>
                      </a:r>
                      <a:endParaRPr kumimoji="0" lang="zh-CN" altLang="en-US" sz="16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采样时间</a:t>
                      </a:r>
                      <a:endParaRPr kumimoji="0" lang="zh-CN" altLang="en-US" sz="16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采样方法</a:t>
                      </a:r>
                      <a:endParaRPr kumimoji="0" lang="zh-CN" altLang="en-US" sz="16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保存条件</a:t>
                      </a:r>
                      <a:endParaRPr kumimoji="0" lang="zh-CN" altLang="en-US" sz="16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09638">
                <a:tc rowSpan="2">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流</a:t>
                      </a:r>
                    </a:p>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行</a:t>
                      </a:r>
                    </a:p>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性</a:t>
                      </a:r>
                    </a:p>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脑</a:t>
                      </a:r>
                    </a:p>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脊</a:t>
                      </a:r>
                    </a:p>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髓</a:t>
                      </a:r>
                    </a:p>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膜</a:t>
                      </a:r>
                    </a:p>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炎</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病人咽拭子、脑</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脊液</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直接镜检分离培养</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100000"/>
                        <a:buFont typeface="Symbol" pitchFamily="18" charset="2"/>
                        <a:buNone/>
                        <a:tabLst/>
                      </a:pPr>
                      <a:endParaRPr kumimoji="0" lang="zh-CN" altLang="en-US" sz="2000" b="0" i="0" u="none" strike="noStrike" cap="none" normalizeH="0" baseline="0" smtClean="0">
                        <a:ln>
                          <a:noFill/>
                        </a:ln>
                        <a:solidFill>
                          <a:schemeClr val="tx2"/>
                        </a:solidFill>
                        <a:effectLst/>
                        <a:latin typeface="Candara" pitchFamily="34" charset="0"/>
                        <a:ea typeface="华文楷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无菌操作，吸出</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CFS2ml</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，立即放到无菌试</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管内</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2000-3000r/min</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离心，用灭菌的毛细</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管吸取沉淀物直接接种到</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10%</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羊血巧克力</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色琼脂上（</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CFS</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上清液部分供检测</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Nm</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特异</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抗原，亦可将其置于</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-20℃</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待测</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直接送培养</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1800">
                <a:tc vMerge="1">
                  <a:txBody>
                    <a:bodyPr/>
                    <a:lstStyle/>
                    <a:p>
                      <a:endParaRPr lang="zh-CN" altLang="en-US"/>
                    </a:p>
                  </a:txBody>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血液</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检测抗原特异性抗体</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发热期病人静脉血</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采血</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2-3ml</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。分离血清作快速测定抗原；</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双相血清供测特异性抗体</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血清待检</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4675">
                <a:tc rowSpan="3">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流</a:t>
                      </a:r>
                    </a:p>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行</a:t>
                      </a:r>
                    </a:p>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性</a:t>
                      </a:r>
                    </a:p>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出</a:t>
                      </a:r>
                    </a:p>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血</a:t>
                      </a:r>
                    </a:p>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热</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鼠肺</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荧光法检测抗原</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流行期</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捕捉新鲜死、活鼠，以颈动脉放血处死后</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，置</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3%</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来苏儿中浸泡</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5min</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左右，无菌解</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剖取出肺脏</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把肺脏放在试管</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内</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-40℃</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或液氮中</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保存</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5925">
                <a:tc vMerge="1">
                  <a:txBody>
                    <a:bodyPr/>
                    <a:lstStyle/>
                    <a:p>
                      <a:endParaRPr lang="zh-CN" altLang="en-US"/>
                    </a:p>
                  </a:txBody>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鼠血清</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检测抗体</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流行期</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活鼠股动脉放血</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3ml</a:t>
                      </a:r>
                      <a:endParaRPr kumimoji="0" lang="en-US" altLang="zh-CN"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分离血清后置</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２</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0℃</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送检</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5925">
                <a:tc vMerge="1">
                  <a:txBody>
                    <a:bodyPr/>
                    <a:lstStyle/>
                    <a:p>
                      <a:endParaRPr lang="zh-CN" altLang="en-US"/>
                    </a:p>
                  </a:txBody>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病人血液</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荧光法检测抗体</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双相血清</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静脉血</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3ml</a:t>
                      </a:r>
                      <a:endParaRPr kumimoji="0" lang="en-US" altLang="zh-CN"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分离血清后置</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-20℃</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送检</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95350">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布</a:t>
                      </a:r>
                    </a:p>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鲁</a:t>
                      </a:r>
                    </a:p>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氏</a:t>
                      </a:r>
                    </a:p>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病</a:t>
                      </a:r>
                    </a:p>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菌</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血液</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虎红抗原卡试管凝集试验</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急性病人需采取双</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相血清</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静脉血</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3ml</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或微量血</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分离血清送检</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AutoShape 2"/>
          <p:cNvSpPr>
            <a:spLocks noGrp="1" noChangeArrowheads="1"/>
          </p:cNvSpPr>
          <p:nvPr>
            <p:ph type="title"/>
          </p:nvPr>
        </p:nvSpPr>
        <p:spPr>
          <a:xfrm>
            <a:off x="457200" y="338138"/>
            <a:ext cx="8229600" cy="1252537"/>
          </a:xfrm>
        </p:spPr>
        <p:txBody>
          <a:bodyPr/>
          <a:lstStyle/>
          <a:p>
            <a:pPr algn="l" eaLnBrk="1" hangingPunct="1"/>
            <a:r>
              <a:rPr lang="zh-CN" altLang="en-US" dirty="0" smtClean="0">
                <a:ea typeface="华文隶书"/>
                <a:cs typeface="华文隶书"/>
              </a:rPr>
              <a:t>     安全防护</a:t>
            </a:r>
          </a:p>
        </p:txBody>
      </p:sp>
      <p:sp>
        <p:nvSpPr>
          <p:cNvPr id="25602" name="Rectangle 13"/>
          <p:cNvSpPr>
            <a:spLocks noGrp="1"/>
          </p:cNvSpPr>
          <p:nvPr>
            <p:ph type="body" idx="4294967295"/>
          </p:nvPr>
        </p:nvSpPr>
        <p:spPr>
          <a:xfrm>
            <a:off x="285720" y="2000240"/>
            <a:ext cx="8643998" cy="4125923"/>
          </a:xfrm>
        </p:spPr>
        <p:txBody>
          <a:bodyPr/>
          <a:lstStyle/>
          <a:p>
            <a:pPr>
              <a:lnSpc>
                <a:spcPts val="3000"/>
              </a:lnSpc>
              <a:buNone/>
            </a:pPr>
            <a:r>
              <a:rPr lang="zh-CN" altLang="en-US" b="1" dirty="0" smtClean="0">
                <a:solidFill>
                  <a:srgbClr val="002060"/>
                </a:solidFill>
              </a:rPr>
              <a:t>     对任何危险性物质所需的保护及装备类型的选取取决于危害物的性质及其接触时间。一般分以下类别：</a:t>
            </a:r>
          </a:p>
          <a:p>
            <a:r>
              <a:rPr lang="en-US" sz="2200" b="1" dirty="0" smtClean="0"/>
              <a:t>A</a:t>
            </a:r>
            <a:r>
              <a:rPr lang="zh-CN" altLang="en-US" sz="2200" b="1" dirty="0" smtClean="0"/>
              <a:t>级：</a:t>
            </a:r>
            <a:r>
              <a:rPr lang="zh-CN" altLang="en-US" sz="2200" dirty="0" smtClean="0"/>
              <a:t>可对周围环境中的气体与液体提供最完善保护。它是一套完全封闭的、防化学品的服装，手套及靴子，以及一套隔绝式呼吸防护装置。</a:t>
            </a:r>
          </a:p>
          <a:p>
            <a:r>
              <a:rPr lang="en-US" sz="2200" b="1" dirty="0" smtClean="0"/>
              <a:t>B</a:t>
            </a:r>
            <a:r>
              <a:rPr lang="zh-CN" altLang="en-US" sz="2200" b="1" dirty="0" smtClean="0"/>
              <a:t>级：</a:t>
            </a:r>
            <a:r>
              <a:rPr lang="zh-CN" altLang="en-US" sz="2200" dirty="0" smtClean="0"/>
              <a:t>在有毒气体对皮肤危害不严重时，仅用于呼吸防护。与</a:t>
            </a:r>
            <a:r>
              <a:rPr lang="en-US" sz="2200" dirty="0" smtClean="0"/>
              <a:t>A</a:t>
            </a:r>
            <a:r>
              <a:rPr lang="zh-CN" altLang="en-US" sz="2200" dirty="0" smtClean="0"/>
              <a:t>级不同，它包括一套不封闭的、防溅洒的、抗化学品的服装，它可以对液体提供如</a:t>
            </a:r>
            <a:r>
              <a:rPr lang="en-US" sz="2200" dirty="0" smtClean="0"/>
              <a:t>A</a:t>
            </a:r>
            <a:r>
              <a:rPr lang="zh-CN" altLang="en-US" sz="2200" dirty="0" smtClean="0"/>
              <a:t>级一样的保护，但不是密封的。</a:t>
            </a:r>
          </a:p>
          <a:p>
            <a:r>
              <a:rPr lang="en-US" sz="2200" b="1" dirty="0" smtClean="0"/>
              <a:t>C</a:t>
            </a:r>
            <a:r>
              <a:rPr lang="zh-CN" altLang="en-US" sz="2200" b="1" dirty="0" smtClean="0"/>
              <a:t>级：</a:t>
            </a:r>
            <a:r>
              <a:rPr lang="zh-CN" altLang="en-US" sz="2200" dirty="0" smtClean="0"/>
              <a:t>它包括一种防溅洒的服装、配有面部完全被覆盖过滤式防护装置。</a:t>
            </a:r>
          </a:p>
          <a:p>
            <a:r>
              <a:rPr lang="en-US" sz="2200" b="1" dirty="0" smtClean="0"/>
              <a:t>D</a:t>
            </a:r>
            <a:r>
              <a:rPr lang="zh-CN" altLang="en-US" sz="2200" b="1" dirty="0" smtClean="0"/>
              <a:t>级：</a:t>
            </a:r>
            <a:r>
              <a:rPr lang="zh-CN" altLang="en-US" sz="2200" dirty="0" smtClean="0"/>
              <a:t>仅限于衣裤相连的工作服或其他工作服、靴子及手套。</a:t>
            </a:r>
            <a:endParaRPr lang="zh-CN" altLang="en-US" sz="2200"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p:cNvSpPr>
          <p:nvPr>
            <p:ph type="title"/>
          </p:nvPr>
        </p:nvSpPr>
        <p:spPr>
          <a:xfrm>
            <a:off x="457200" y="338138"/>
            <a:ext cx="8229600" cy="787400"/>
          </a:xfrm>
        </p:spPr>
        <p:txBody>
          <a:bodyPr/>
          <a:lstStyle/>
          <a:p>
            <a:pPr eaLnBrk="1" hangingPunct="1"/>
            <a:r>
              <a:rPr lang="zh-CN" altLang="en-US" sz="3600" smtClean="0">
                <a:solidFill>
                  <a:srgbClr val="FF0000"/>
                </a:solidFill>
              </a:rPr>
              <a:t>法定报告传染病检验标本的采集</a:t>
            </a:r>
          </a:p>
        </p:txBody>
      </p:sp>
      <p:graphicFrame>
        <p:nvGraphicFramePr>
          <p:cNvPr id="122273" name="Group 417"/>
          <p:cNvGraphicFramePr>
            <a:graphicFrameLocks noGrp="1"/>
          </p:cNvGraphicFramePr>
          <p:nvPr>
            <p:ph idx="1"/>
          </p:nvPr>
        </p:nvGraphicFramePr>
        <p:xfrm>
          <a:off x="250825" y="1201738"/>
          <a:ext cx="8713788" cy="5663883"/>
        </p:xfrm>
        <a:graphic>
          <a:graphicData uri="http://schemas.openxmlformats.org/drawingml/2006/table">
            <a:tbl>
              <a:tblPr/>
              <a:tblGrid>
                <a:gridCol w="809625"/>
                <a:gridCol w="1036638"/>
                <a:gridCol w="1403350"/>
                <a:gridCol w="1846262"/>
                <a:gridCol w="1917700"/>
                <a:gridCol w="1700213"/>
              </a:tblGrid>
              <a:tr h="360363">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病名</a:t>
                      </a:r>
                      <a:endParaRPr kumimoji="0" lang="zh-CN" altLang="en-US" sz="16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标本名称</a:t>
                      </a:r>
                      <a:endParaRPr kumimoji="0" lang="zh-CN" altLang="en-US" sz="16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检测项目</a:t>
                      </a:r>
                      <a:endParaRPr kumimoji="0" lang="zh-CN" altLang="en-US" sz="16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采样时间</a:t>
                      </a:r>
                      <a:endParaRPr kumimoji="0" lang="zh-CN" altLang="en-US" sz="16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采样方法</a:t>
                      </a:r>
                      <a:endParaRPr kumimoji="0" lang="zh-CN" altLang="en-US" sz="16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保存条件</a:t>
                      </a:r>
                      <a:endParaRPr kumimoji="0" lang="zh-CN" altLang="en-US" sz="16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1800">
                <a:tc rowSpan="2">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钩</a:t>
                      </a:r>
                    </a:p>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端</a:t>
                      </a:r>
                    </a:p>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螺</a:t>
                      </a:r>
                    </a:p>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旋</a:t>
                      </a:r>
                    </a:p>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体</a:t>
                      </a:r>
                    </a:p>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病</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血液</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分离培养试验测抗体</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早期病程</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周内与恢复期双相</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血清测抗体</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静脉血</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3ml</a:t>
                      </a:r>
                      <a:endParaRPr kumimoji="0" lang="en-US" altLang="zh-CN"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分离血清后冰壶冷藏送检</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9400">
                <a:tc vMerge="1">
                  <a:txBody>
                    <a:bodyPr/>
                    <a:lstStyle/>
                    <a:p>
                      <a:endParaRPr lang="zh-CN" altLang="en-US"/>
                    </a:p>
                  </a:txBody>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脏器</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分离培养荧光法检测</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钩体</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100000"/>
                        <a:buFont typeface="Symbol" pitchFamily="18" charset="2"/>
                        <a:buNone/>
                        <a:tabLst/>
                      </a:pPr>
                      <a:endParaRPr kumimoji="0" lang="zh-CN" altLang="en-US" sz="2000" b="0" i="0" u="none" strike="noStrike" cap="none" normalizeH="0" baseline="0" smtClean="0">
                        <a:ln>
                          <a:noFill/>
                        </a:ln>
                        <a:solidFill>
                          <a:schemeClr val="tx2"/>
                        </a:solidFill>
                        <a:effectLst/>
                        <a:latin typeface="Candara" pitchFamily="34" charset="0"/>
                        <a:ea typeface="华文楷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取病人尸体或解剖动物的肾、</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肝、肺、淋巴结等组织</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冷藏送检</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2313">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新</a:t>
                      </a:r>
                    </a:p>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生</a:t>
                      </a:r>
                    </a:p>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儿</a:t>
                      </a:r>
                    </a:p>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破</a:t>
                      </a:r>
                    </a:p>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伤</a:t>
                      </a:r>
                    </a:p>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风</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血液</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免疫成功率调查（间</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接血凝试验）</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免前和免后</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个月采血</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末梢血</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0.3ml</a:t>
                      </a:r>
                      <a:endParaRPr kumimoji="0" lang="en-US" altLang="zh-CN"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分离血清后置</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-20℃</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保存</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，防止反复冻融</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925">
                <a:tc rowSpan="4">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乙</a:t>
                      </a:r>
                    </a:p>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型</a:t>
                      </a:r>
                    </a:p>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脑</a:t>
                      </a:r>
                    </a:p>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炎</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脑脊液</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特异性</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IgM</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抗体</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急性期收集</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腰穿收集</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1-2ml</a:t>
                      </a:r>
                      <a:endParaRPr kumimoji="0" lang="en-US" altLang="zh-CN"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周内存</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4℃</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，长期放</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２</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0℃</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，防止反复冻融</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938">
                <a:tc vMerge="1">
                  <a:txBody>
                    <a:bodyPr/>
                    <a:lstStyle/>
                    <a:p>
                      <a:endParaRPr lang="zh-CN" altLang="en-US"/>
                    </a:p>
                  </a:txBody>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血液</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特异性</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IgM</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抗体</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急性期收集，</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周达高峰</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静脉血</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2ml</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或末梢血</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0.3ml</a:t>
                      </a:r>
                      <a:endParaRPr kumimoji="0" lang="en-US" altLang="zh-CN"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分离血清后放</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4℃</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，长期放</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-20℃</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，防止反复冻融</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9400">
                <a:tc vMerge="1">
                  <a:txBody>
                    <a:bodyPr/>
                    <a:lstStyle/>
                    <a:p>
                      <a:endParaRPr lang="zh-CN" altLang="en-US"/>
                    </a:p>
                  </a:txBody>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血液</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血凝抑制抗体</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第一份血于急性期集，第二</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份于第一次取血后</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4</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周采集</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同上</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同上</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3063">
                <a:tc vMerge="1">
                  <a:txBody>
                    <a:bodyPr/>
                    <a:lstStyle/>
                    <a:p>
                      <a:endParaRPr lang="zh-CN" altLang="en-US"/>
                    </a:p>
                  </a:txBody>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死者脑组织</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病毒分离</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越早越好，一般死后不超过</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6</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小时</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尸解后取脑组织少许，放入</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50%</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甘油中</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尽快送实验室，短时间可</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放</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4℃</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，长时间应置</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-20℃</a:t>
                      </a:r>
                      <a:endParaRPr kumimoji="0" lang="en-US" altLang="zh-CN"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5775">
                <a:tc rowSpan="2">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流</a:t>
                      </a:r>
                    </a:p>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行</a:t>
                      </a:r>
                    </a:p>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性</a:t>
                      </a:r>
                    </a:p>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感</a:t>
                      </a:r>
                    </a:p>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冒</a:t>
                      </a: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含漱液咽拭子</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病毒分离</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选择发病</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3d</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内临床症状典型</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的病例</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采样前让患者用力咳嗽数声，</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用牛肉浸液和盐水等量含漱液</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10-15ml</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，含漱</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2-3</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次，吐入大</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试管。小儿用灭菌咽拭子在扁</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桃体前后和咽喉壁涂抹放入盛</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存</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5ml</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采样液中的试管内</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放入广口冰壶送实验室，</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在</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4h</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内进行分离，如当天</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不能接种，应保存在</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８</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0℃</a:t>
                      </a:r>
                      <a:endParaRPr kumimoji="0" lang="en-US" altLang="zh-CN"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7188">
                <a:tc vMerge="1">
                  <a:txBody>
                    <a:bodyPr/>
                    <a:lstStyle/>
                    <a:p>
                      <a:endParaRPr lang="zh-CN" altLang="en-US"/>
                    </a:p>
                  </a:txBody>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血液</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血凝试验血抑试验</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分别在流感急性期（发病</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3d</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内</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）和恢复期（发病</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2-4</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周）采</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血</a:t>
                      </a:r>
                      <a:endParaRPr kumimoji="0" lang="zh-CN" altLang="en-US"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静脉血</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2-3ml</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或末梢水</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0.3ml</a:t>
                      </a:r>
                      <a:endParaRPr kumimoji="0" lang="en-US" altLang="zh-CN"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分离血清后，</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周内可放</a:t>
                      </a: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4℃</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，长期保存应放</a:t>
                      </a: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-20℃</a:t>
                      </a:r>
                      <a:endParaRPr kumimoji="0" lang="en-US" altLang="zh-CN" sz="1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6" descr="psbeCAHSP8LK"/>
          <p:cNvPicPr>
            <a:picLocks noChangeAspect="1" noChangeArrowheads="1"/>
          </p:cNvPicPr>
          <p:nvPr/>
        </p:nvPicPr>
        <p:blipFill>
          <a:blip r:embed="rId2"/>
          <a:srcRect/>
          <a:stretch>
            <a:fillRect/>
          </a:stretch>
        </p:blipFill>
        <p:spPr bwMode="auto">
          <a:xfrm>
            <a:off x="250825" y="260350"/>
            <a:ext cx="8642350" cy="6597650"/>
          </a:xfrm>
          <a:prstGeom prst="rect">
            <a:avLst/>
          </a:prstGeom>
          <a:noFill/>
          <a:ln w="9525">
            <a:noFill/>
            <a:miter lim="800000"/>
            <a:headEnd/>
            <a:tailEnd/>
          </a:ln>
        </p:spPr>
      </p:pic>
      <p:sp>
        <p:nvSpPr>
          <p:cNvPr id="88067" name="WordArt 3"/>
          <p:cNvSpPr>
            <a:spLocks noChangeArrowheads="1" noChangeShapeType="1" noTextEdit="1"/>
          </p:cNvSpPr>
          <p:nvPr/>
        </p:nvSpPr>
        <p:spPr bwMode="auto">
          <a:xfrm rot="-79598">
            <a:off x="2724805" y="1241019"/>
            <a:ext cx="2917997" cy="914400"/>
          </a:xfrm>
          <a:prstGeom prst="rect">
            <a:avLst/>
          </a:prstGeom>
        </p:spPr>
        <p:txBody>
          <a:bodyPr wrap="none" fromWordArt="1">
            <a:prstTxWarp prst="textPlain">
              <a:avLst>
                <a:gd name="adj" fmla="val 49746"/>
              </a:avLst>
            </a:prstTxWarp>
          </a:bodyPr>
          <a:lstStyle/>
          <a:p>
            <a:pPr algn="ctr"/>
            <a:r>
              <a:rPr lang="zh-CN" altLang="en-US" sz="3600" b="1" kern="10" spc="720" dirty="0">
                <a:ln w="12700" cap="sq">
                  <a:solidFill>
                    <a:srgbClr val="EAEAEA"/>
                  </a:solidFill>
                  <a:round/>
                  <a:headEnd type="none" w="sm" len="sm"/>
                  <a:tailEnd type="none" w="sm" len="sm"/>
                </a:ln>
                <a:solidFill>
                  <a:srgbClr val="0000FF"/>
                </a:solidFill>
                <a:latin typeface="宋体"/>
                <a:ea typeface="宋体"/>
              </a:rPr>
              <a:t>谢</a:t>
            </a:r>
            <a:r>
              <a:rPr lang="zh-CN" altLang="en-US" sz="3600" b="1" kern="10" spc="720" dirty="0" smtClean="0">
                <a:ln w="12700" cap="sq">
                  <a:solidFill>
                    <a:srgbClr val="EAEAEA"/>
                  </a:solidFill>
                  <a:round/>
                  <a:headEnd type="none" w="sm" len="sm"/>
                  <a:tailEnd type="none" w="sm" len="sm"/>
                </a:ln>
                <a:solidFill>
                  <a:srgbClr val="0000FF"/>
                </a:solidFill>
                <a:latin typeface="宋体"/>
                <a:ea typeface="宋体"/>
              </a:rPr>
              <a:t>谢</a:t>
            </a:r>
            <a:endParaRPr lang="zh-CN" altLang="en-US" sz="3600" b="1" kern="10" spc="720" dirty="0">
              <a:ln w="12700" cap="sq">
                <a:solidFill>
                  <a:srgbClr val="EAEAEA"/>
                </a:solidFill>
                <a:round/>
                <a:headEnd type="none" w="sm" len="sm"/>
                <a:tailEnd type="none" w="sm" len="sm"/>
              </a:ln>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60000" scaled="1"/>
              </a:gradFill>
              <a:latin typeface="宋体"/>
              <a:ea typeface="宋体"/>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idx="4294967295"/>
          </p:nvPr>
        </p:nvSpPr>
        <p:spPr/>
        <p:txBody>
          <a:bodyPr/>
          <a:lstStyle/>
          <a:p>
            <a:pPr marL="838200" indent="-838200" eaLnBrk="1" hangingPunct="1"/>
            <a:r>
              <a:rPr lang="zh-CN" altLang="en-US" b="1" smtClean="0"/>
              <a:t>个体生物防护装备箱</a:t>
            </a:r>
            <a:r>
              <a:rPr lang="en-US" altLang="zh-CN" b="1" smtClean="0"/>
              <a:t>(</a:t>
            </a:r>
            <a:r>
              <a:rPr lang="zh-CN" altLang="en-US" b="1" smtClean="0"/>
              <a:t>普通型</a:t>
            </a:r>
            <a:r>
              <a:rPr lang="en-US" altLang="zh-CN" b="1" smtClean="0"/>
              <a:t>)</a:t>
            </a:r>
            <a:endParaRPr lang="zh-CN" altLang="en-US" b="1" smtClean="0"/>
          </a:p>
        </p:txBody>
      </p:sp>
      <p:graphicFrame>
        <p:nvGraphicFramePr>
          <p:cNvPr id="143667" name="Group 307"/>
          <p:cNvGraphicFramePr>
            <a:graphicFrameLocks noGrp="1"/>
          </p:cNvGraphicFramePr>
          <p:nvPr>
            <p:ph idx="4294967295"/>
          </p:nvPr>
        </p:nvGraphicFramePr>
        <p:xfrm>
          <a:off x="214282" y="1714488"/>
          <a:ext cx="8715436" cy="4768228"/>
        </p:xfrm>
        <a:graphic>
          <a:graphicData uri="http://schemas.openxmlformats.org/drawingml/2006/table">
            <a:tbl>
              <a:tblPr/>
              <a:tblGrid>
                <a:gridCol w="2153181"/>
                <a:gridCol w="980417"/>
                <a:gridCol w="3086911"/>
                <a:gridCol w="2494927"/>
              </a:tblGrid>
              <a:tr h="310971">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配置物品</a:t>
                      </a:r>
                      <a:endParaRPr kumimoji="0" lang="zh-CN" altLang="en-US" sz="1800" b="1" i="0" u="none" strike="noStrike" cap="none" normalizeH="0" baseline="0" dirty="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配置数量</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主要技术规格</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配置依据</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9181">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一次性医用防护服</a:t>
                      </a:r>
                      <a:endParaRPr kumimoji="0" lang="zh-CN" altLang="en-US" sz="1800" b="1" i="0" u="none" strike="noStrike" cap="none" normalizeH="0" baseline="0" dirty="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5</a:t>
                      </a: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套</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C</a:t>
                      </a:r>
                      <a:r>
                        <a:rPr kumimoji="0" lang="zh-CN" altLang="en-US" sz="10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级防护服，隔离生物颗粒物、悬浮液和轻度飞溅液</a:t>
                      </a:r>
                      <a:endParaRPr kumimoji="0" lang="zh-CN" altLang="en-US" sz="1800" b="1" i="0" u="none" strike="noStrike" cap="none" normalizeH="0" baseline="0" dirty="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卫生装备参考目录</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9181">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医用防护口罩</a:t>
                      </a:r>
                      <a:endParaRPr kumimoji="0" lang="zh-CN" altLang="en-US" sz="1800" b="1" i="0" u="none" strike="noStrike" cap="none" normalizeH="0" baseline="0" dirty="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5</a:t>
                      </a: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个</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N95</a:t>
                      </a:r>
                      <a:r>
                        <a:rPr kumimoji="0" lang="zh-CN" altLang="en-US" sz="10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口罩，滤除生物颗粒物效率达</a:t>
                      </a:r>
                      <a:r>
                        <a:rPr kumimoji="0" lang="en-US" altLang="zh-CN" sz="10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95%, </a:t>
                      </a:r>
                      <a:r>
                        <a:rPr kumimoji="0" lang="zh-CN" altLang="en-US" sz="10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防护某些致病微生物颗粒</a:t>
                      </a:r>
                      <a:endParaRPr kumimoji="0" lang="zh-CN" altLang="en-US" sz="1800" b="1" i="0" u="none" strike="noStrike" cap="none" normalizeH="0" baseline="0" dirty="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卫生装备参考目录</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9181">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护目眼镜</a:t>
                      </a:r>
                      <a:endParaRPr kumimoji="0" lang="zh-CN" altLang="en-US" sz="1800" b="1" i="0" u="none" strike="noStrike" cap="none" normalizeH="0" baseline="0" dirty="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5</a:t>
                      </a: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个</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树脂镜片，镜片防雾，眼部防护飞溅液、灰尘</a:t>
                      </a:r>
                      <a:r>
                        <a:rPr kumimoji="0" lang="zh-CN" altLang="en-US" sz="10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或研磨</a:t>
                      </a:r>
                      <a:r>
                        <a:rPr kumimoji="0" lang="zh-CN" altLang="en-US" sz="10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颗粒</a:t>
                      </a:r>
                      <a:endParaRPr kumimoji="0" lang="zh-CN" altLang="en-US" sz="1800" b="1" i="0" u="none" strike="noStrike" cap="none" normalizeH="0" baseline="0" dirty="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卫生装备参考目录</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6419">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医用乳胶手套</a:t>
                      </a:r>
                      <a:endParaRPr kumimoji="0" lang="zh-CN" altLang="en-US" sz="1800" b="1" i="0" u="none" strike="noStrike" cap="none" normalizeH="0" baseline="0" dirty="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10</a:t>
                      </a: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副</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医用、独立包装、一次性使用</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卫生装备参考目录</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6419">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医用一次性口罩</a:t>
                      </a:r>
                      <a:endParaRPr kumimoji="0" lang="zh-CN" altLang="en-US" sz="1800" b="1" i="0" u="none" strike="noStrike" cap="none" normalizeH="0" baseline="0" dirty="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25</a:t>
                      </a: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个</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略</a:t>
                      </a:r>
                      <a:endParaRPr kumimoji="0" lang="zh-CN" altLang="en-US" sz="1800" b="1" i="0" u="none" strike="noStrike" cap="none" normalizeH="0" baseline="0" dirty="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卫生装备参考目录</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6419">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靴套</a:t>
                      </a:r>
                      <a:endParaRPr kumimoji="0" lang="zh-CN" altLang="en-US" sz="1800" b="1" i="0" u="none" strike="noStrike" cap="none" normalizeH="0" baseline="0" dirty="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5</a:t>
                      </a: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个</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无纺布材质</a:t>
                      </a:r>
                      <a:endParaRPr kumimoji="0" lang="zh-CN" altLang="en-US" sz="1800" b="1" i="0" u="none" strike="noStrike" cap="none" normalizeH="0" baseline="0" dirty="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卫生装备参考目录</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9181">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免洗型消毒液</a:t>
                      </a:r>
                      <a:endParaRPr kumimoji="0" lang="zh-CN" altLang="en-US" sz="10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或驱避剂</a:t>
                      </a:r>
                      <a:endParaRPr kumimoji="0" lang="zh-CN" altLang="en-US" sz="1800" b="1" i="0" u="none" strike="noStrike" cap="none" normalizeH="0" baseline="0" dirty="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5</a:t>
                      </a: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瓶</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略</a:t>
                      </a:r>
                      <a:endParaRPr kumimoji="0" lang="zh-CN" altLang="en-US" sz="1800" b="1" i="0" u="none" strike="noStrike" cap="none" normalizeH="0" baseline="0" dirty="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卫生装备参考目录</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6419">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创可贴</a:t>
                      </a:r>
                      <a:endParaRPr kumimoji="0" lang="zh-CN" altLang="en-US" sz="1800" b="1" i="0" u="none" strike="noStrike" cap="none" normalizeH="0" baseline="0" dirty="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5</a:t>
                      </a: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包</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医用</a:t>
                      </a:r>
                      <a:endParaRPr kumimoji="0" lang="zh-CN" altLang="en-US" sz="1800" b="1" i="0" u="none" strike="noStrike" cap="none" normalizeH="0" baseline="0" dirty="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卫生装备参考目录</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6419">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医用垃圾袋</a:t>
                      </a:r>
                      <a:endParaRPr kumimoji="0" lang="zh-CN" altLang="en-US" sz="1800" b="1" i="0" u="none" strike="noStrike" cap="none" normalizeH="0" baseline="0" dirty="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5</a:t>
                      </a: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个</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一次性，防护生物污染</a:t>
                      </a:r>
                      <a:endParaRPr kumimoji="0" lang="zh-CN" altLang="en-US" sz="1800" b="1" i="0" u="none" strike="noStrike" cap="none" normalizeH="0" baseline="0" dirty="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卫生装备参考目录</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6419">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签字笔、便签纸</a:t>
                      </a:r>
                      <a:endParaRPr kumimoji="0" lang="zh-CN" altLang="en-US" sz="1800" b="1" i="0" u="none" strike="noStrike" cap="none" normalizeH="0" baseline="0" dirty="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5</a:t>
                      </a:r>
                      <a:r>
                        <a:rPr kumimoji="0" lang="zh-CN" altLang="en-US" sz="10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个</a:t>
                      </a:r>
                      <a:endParaRPr kumimoji="0" lang="zh-CN" altLang="en-US" sz="1800" b="1" i="0" u="none" strike="noStrike" cap="none" normalizeH="0" baseline="0" dirty="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略</a:t>
                      </a:r>
                      <a:endParaRPr kumimoji="0" lang="zh-CN" altLang="en-US" sz="1800" b="1" i="0" u="none" strike="noStrike" cap="none" normalizeH="0" baseline="0" dirty="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smtClean="0">
                          <a:ln>
                            <a:noFill/>
                          </a:ln>
                          <a:solidFill>
                            <a:schemeClr val="tx1"/>
                          </a:solidFill>
                          <a:effectLst/>
                          <a:latin typeface="宋体" pitchFamily="2" charset="-122"/>
                          <a:ea typeface="宋体" pitchFamily="2" charset="-122"/>
                          <a:cs typeface="Times New Roman" pitchFamily="18" charset="0"/>
                        </a:rPr>
                        <a:t>卫生装备参考目录</a:t>
                      </a:r>
                      <a:endParaRPr kumimoji="0" lang="zh-CN" altLang="en-US" sz="1800" b="1"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02019">
                <a:tc gridSpan="4">
                  <a:txBody>
                    <a:bodyPr/>
                    <a:lstStyle/>
                    <a:p>
                      <a:pPr marL="273050" marR="0" lvl="0" indent="-139700" algn="l" defTabSz="914400" rtl="0" eaLnBrk="0" fontAlgn="base" latinLnBrk="0" hangingPunct="0">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说  明</a:t>
                      </a:r>
                      <a:endParaRPr kumimoji="0" lang="zh-CN" altLang="en-US" sz="10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273050" marR="0" lvl="0" indent="-139700" algn="l" defTabSz="914400" rtl="0" eaLnBrk="0" fontAlgn="base" latinLnBrk="0" hangingPunct="0">
                        <a:lnSpc>
                          <a:spcPct val="100000"/>
                        </a:lnSpc>
                        <a:spcBef>
                          <a:spcPct val="0"/>
                        </a:spcBef>
                        <a:spcAft>
                          <a:spcPct val="0"/>
                        </a:spcAft>
                        <a:buClrTx/>
                        <a:buSzTx/>
                        <a:buFontTx/>
                        <a:buNone/>
                        <a:tabLst/>
                      </a:pPr>
                      <a:r>
                        <a:rPr kumimoji="0" lang="zh-CN" altLang="en-US" sz="10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 每个个体生物防护装备箱内包含</a:t>
                      </a:r>
                      <a:r>
                        <a:rPr kumimoji="0" lang="en-US" altLang="zh-CN" sz="10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5</a:t>
                      </a:r>
                      <a:r>
                        <a:rPr kumimoji="0" lang="zh-CN" altLang="en-US" sz="10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套单人份一次性包装的个体生物防护包，供</a:t>
                      </a:r>
                      <a:r>
                        <a:rPr kumimoji="0" lang="en-US" altLang="zh-CN" sz="10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5</a:t>
                      </a:r>
                      <a:r>
                        <a:rPr kumimoji="0" lang="zh-CN" altLang="en-US" sz="10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人份现场使用，单人份个体防护包内装一下防</a:t>
                      </a:r>
                      <a:r>
                        <a:rPr kumimoji="0" lang="zh-CN" altLang="en-US" sz="10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护用</a:t>
                      </a:r>
                      <a:r>
                        <a:rPr kumimoji="0" lang="zh-CN" altLang="en-US" sz="10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品：</a:t>
                      </a:r>
                      <a:endParaRPr kumimoji="0" lang="zh-CN" altLang="en-US" sz="10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273050" marR="0" lvl="0" indent="-13970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1</a:t>
                      </a:r>
                      <a:r>
                        <a:rPr kumimoji="0" lang="zh-CN" altLang="en-US" sz="10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、一次性医用防护服；</a:t>
                      </a:r>
                      <a:r>
                        <a:rPr kumimoji="0" lang="en-US" altLang="zh-CN" sz="10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2</a:t>
                      </a:r>
                      <a:r>
                        <a:rPr kumimoji="0" lang="zh-CN" altLang="en-US" sz="10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、医用防护口罩；</a:t>
                      </a:r>
                      <a:r>
                        <a:rPr kumimoji="0" lang="en-US" altLang="zh-CN" sz="10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3</a:t>
                      </a:r>
                      <a:r>
                        <a:rPr kumimoji="0" lang="zh-CN" altLang="en-US" sz="10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、护目眼镜；</a:t>
                      </a:r>
                      <a:r>
                        <a:rPr kumimoji="0" lang="en-US" altLang="zh-CN" sz="10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4</a:t>
                      </a:r>
                      <a:r>
                        <a:rPr kumimoji="0" lang="zh-CN" altLang="en-US" sz="10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、医用乳胶口罩；</a:t>
                      </a:r>
                      <a:r>
                        <a:rPr kumimoji="0" lang="en-US" altLang="zh-CN" sz="10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5</a:t>
                      </a:r>
                      <a:r>
                        <a:rPr kumimoji="0" lang="zh-CN" altLang="en-US" sz="10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、医用一次性口罩；</a:t>
                      </a:r>
                      <a:r>
                        <a:rPr kumimoji="0" lang="en-US" altLang="zh-CN" sz="10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6</a:t>
                      </a:r>
                      <a:r>
                        <a:rPr kumimoji="0" lang="zh-CN" altLang="en-US" sz="10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、靴套；</a:t>
                      </a:r>
                      <a:r>
                        <a:rPr kumimoji="0" lang="en-US" altLang="zh-CN" sz="10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7</a:t>
                      </a:r>
                      <a:r>
                        <a:rPr kumimoji="0" lang="zh-CN" altLang="en-US" sz="10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、免洗型消毒液或驱避剂；</a:t>
                      </a:r>
                      <a:r>
                        <a:rPr kumimoji="0" lang="en-US" altLang="zh-CN" sz="10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8</a:t>
                      </a:r>
                      <a:r>
                        <a:rPr kumimoji="0" lang="zh-CN" altLang="en-US" sz="10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、创可贴；</a:t>
                      </a:r>
                      <a:r>
                        <a:rPr kumimoji="0" lang="en-US" altLang="zh-CN" sz="10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9</a:t>
                      </a:r>
                      <a:r>
                        <a:rPr kumimoji="0" lang="zh-CN" altLang="en-US" sz="10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、医用垃圾袋；</a:t>
                      </a:r>
                      <a:r>
                        <a:rPr kumimoji="0" lang="en-US" altLang="zh-CN" sz="10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10</a:t>
                      </a:r>
                      <a:r>
                        <a:rPr kumimoji="0" lang="zh-CN" altLang="en-US" sz="10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、便签纸；</a:t>
                      </a:r>
                      <a:r>
                        <a:rPr kumimoji="0" lang="en-US" altLang="zh-CN" sz="10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11</a:t>
                      </a:r>
                      <a:r>
                        <a:rPr kumimoji="0" lang="zh-CN" altLang="en-US" sz="10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、签字笔</a:t>
                      </a:r>
                      <a:endParaRPr kumimoji="0" lang="zh-CN" altLang="en-US" sz="1800" b="1" i="0" u="none" strike="noStrike" cap="none" normalizeH="0" baseline="0" dirty="0" smtClean="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bl>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1592</TotalTime>
  <Words>12781</Words>
  <Application>Microsoft Office PowerPoint</Application>
  <PresentationFormat>全屏显示(4:3)</PresentationFormat>
  <Paragraphs>1065</Paragraphs>
  <Slides>81</Slides>
  <Notes>5</Notes>
  <HiddenSlides>0</HiddenSlides>
  <MMClips>0</MMClips>
  <ScaleCrop>false</ScaleCrop>
  <HeadingPairs>
    <vt:vector size="4" baseType="variant">
      <vt:variant>
        <vt:lpstr>主题</vt:lpstr>
      </vt:variant>
      <vt:variant>
        <vt:i4>1</vt:i4>
      </vt:variant>
      <vt:variant>
        <vt:lpstr>幻灯片标题</vt:lpstr>
      </vt:variant>
      <vt:variant>
        <vt:i4>81</vt:i4>
      </vt:variant>
    </vt:vector>
  </HeadingPairs>
  <TitlesOfParts>
    <vt:vector size="82" baseType="lpstr">
      <vt:lpstr>波形</vt:lpstr>
      <vt:lpstr>疫苗相关疾病      样品采集、保存和运输</vt:lpstr>
      <vt:lpstr>  主要内容</vt:lpstr>
      <vt:lpstr>   一、概述</vt:lpstr>
      <vt:lpstr>   疫苗接种</vt:lpstr>
      <vt:lpstr>  二、基本思路</vt:lpstr>
      <vt:lpstr>   基本要求</vt:lpstr>
      <vt:lpstr>   三、采样工具</vt:lpstr>
      <vt:lpstr>     安全防护</vt:lpstr>
      <vt:lpstr>个体生物防护装备箱(普通型)</vt:lpstr>
      <vt:lpstr>生物样品采样箱 </vt:lpstr>
      <vt:lpstr>生物样品运输箱</vt:lpstr>
      <vt:lpstr>幻灯片 12</vt:lpstr>
      <vt:lpstr>采样设备</vt:lpstr>
      <vt:lpstr>采样设备</vt:lpstr>
      <vt:lpstr>采样设备</vt:lpstr>
      <vt:lpstr>疫苗相关疾病样品采集</vt:lpstr>
      <vt:lpstr>疫苗相关疾病样品采集</vt:lpstr>
      <vt:lpstr>  病原体采样</vt:lpstr>
      <vt:lpstr>疫苗相关疾病的采样指引</vt:lpstr>
      <vt:lpstr>      采样</vt:lpstr>
      <vt:lpstr>     采样</vt:lpstr>
      <vt:lpstr>影响样本采集的主要因素 </vt:lpstr>
      <vt:lpstr>采样原则</vt:lpstr>
      <vt:lpstr>采样原则</vt:lpstr>
      <vt:lpstr>采样原则</vt:lpstr>
      <vt:lpstr>采集标本的技术要求</vt:lpstr>
      <vt:lpstr>采集标本的技术要求</vt:lpstr>
      <vt:lpstr>四、采样方法</vt:lpstr>
      <vt:lpstr>咽、鼻拭子</vt:lpstr>
      <vt:lpstr>标本采集方法—咽拭子</vt:lpstr>
      <vt:lpstr>标本采集方法—咽拭子</vt:lpstr>
      <vt:lpstr>标本采集方法—鼻拭子</vt:lpstr>
      <vt:lpstr>标本采集方法—鼻咽抽取物或呼吸道抽取物</vt:lpstr>
      <vt:lpstr>注意事项</vt:lpstr>
      <vt:lpstr>  含漱液和鼻咽吸取物</vt:lpstr>
      <vt:lpstr> 呼吸道标本</vt:lpstr>
      <vt:lpstr>  全血</vt:lpstr>
      <vt:lpstr>血清</vt:lpstr>
      <vt:lpstr>注意事项</vt:lpstr>
      <vt:lpstr>脑脊液</vt:lpstr>
      <vt:lpstr>  粪便及肛拭子</vt:lpstr>
      <vt:lpstr>尸检组织</vt:lpstr>
      <vt:lpstr>病灶粘液和皮肤拭子</vt:lpstr>
      <vt:lpstr>囊泡抽吸液</vt:lpstr>
      <vt:lpstr> 尿液</vt:lpstr>
      <vt:lpstr> 结膜拭子、其他标本</vt:lpstr>
      <vt:lpstr>五、样品的包装、运输</vt:lpstr>
      <vt:lpstr>感染性物质包装 示意图</vt:lpstr>
      <vt:lpstr>幻灯片 49</vt:lpstr>
      <vt:lpstr>离体检材的保存</vt:lpstr>
      <vt:lpstr>标本的保存和运送</vt:lpstr>
      <vt:lpstr>标本的保存和运送</vt:lpstr>
      <vt:lpstr>标本的保存和运送</vt:lpstr>
      <vt:lpstr>标本的保存和运送</vt:lpstr>
      <vt:lpstr>标本的保存和运送</vt:lpstr>
      <vt:lpstr>标本的保存和运送</vt:lpstr>
      <vt:lpstr>标本的保存和运送</vt:lpstr>
      <vt:lpstr>标本的保存和运送</vt:lpstr>
      <vt:lpstr>标本的保存和运送</vt:lpstr>
      <vt:lpstr>   安全性</vt:lpstr>
      <vt:lpstr>生物安全柜</vt:lpstr>
      <vt:lpstr>幻灯片 62</vt:lpstr>
      <vt:lpstr>幻灯片 63</vt:lpstr>
      <vt:lpstr>幻灯片 64</vt:lpstr>
      <vt:lpstr>咽拭子标本</vt:lpstr>
      <vt:lpstr>幻灯片 66</vt:lpstr>
      <vt:lpstr>幻灯片 67</vt:lpstr>
      <vt:lpstr>幻灯片 68</vt:lpstr>
      <vt:lpstr>幻灯片 69</vt:lpstr>
      <vt:lpstr>幻灯片 70</vt:lpstr>
      <vt:lpstr>手足口</vt:lpstr>
      <vt:lpstr>标本采集种类、运输和保藏—HFMD</vt:lpstr>
      <vt:lpstr>标本采集种类、运输和保藏-HFMD</vt:lpstr>
      <vt:lpstr>手足口病病例标本采集要求 </vt:lpstr>
      <vt:lpstr>标本采集注意事项 </vt:lpstr>
      <vt:lpstr>法定报告传染病检验标本的采集</vt:lpstr>
      <vt:lpstr>法定报告传染病检验标本的采集</vt:lpstr>
      <vt:lpstr>法定报告传染病检验标本的采集</vt:lpstr>
      <vt:lpstr>法定报告传染病检验标本的采集</vt:lpstr>
      <vt:lpstr>法定报告传染病检验标本的采集</vt:lpstr>
      <vt:lpstr>幻灯片 81</vt:lpstr>
    </vt:vector>
  </TitlesOfParts>
  <Company>广东省现场流行病学培训项目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突发公共卫生事件应急采样</dc:title>
  <dc:creator>何永辉</dc:creator>
  <cp:lastModifiedBy>Windows 用户</cp:lastModifiedBy>
  <cp:revision>149</cp:revision>
  <dcterms:created xsi:type="dcterms:W3CDTF">2008-02-22T02:51:54Z</dcterms:created>
  <dcterms:modified xsi:type="dcterms:W3CDTF">2016-03-25T05:14:15Z</dcterms:modified>
</cp:coreProperties>
</file>